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9" r:id="rId1"/>
    <p:sldMasterId id="2147483648" r:id="rId2"/>
  </p:sldMasterIdLst>
  <p:notesMasterIdLst>
    <p:notesMasterId r:id="rId28"/>
  </p:notesMasterIdLst>
  <p:sldIdLst>
    <p:sldId id="351" r:id="rId3"/>
    <p:sldId id="349" r:id="rId4"/>
    <p:sldId id="354" r:id="rId5"/>
    <p:sldId id="299" r:id="rId6"/>
    <p:sldId id="324" r:id="rId7"/>
    <p:sldId id="333" r:id="rId8"/>
    <p:sldId id="334" r:id="rId9"/>
    <p:sldId id="335" r:id="rId10"/>
    <p:sldId id="336" r:id="rId11"/>
    <p:sldId id="337" r:id="rId12"/>
    <p:sldId id="338" r:id="rId13"/>
    <p:sldId id="339" r:id="rId14"/>
    <p:sldId id="340" r:id="rId15"/>
    <p:sldId id="341" r:id="rId16"/>
    <p:sldId id="353" r:id="rId17"/>
    <p:sldId id="342" r:id="rId18"/>
    <p:sldId id="343" r:id="rId19"/>
    <p:sldId id="344" r:id="rId20"/>
    <p:sldId id="345" r:id="rId21"/>
    <p:sldId id="346" r:id="rId22"/>
    <p:sldId id="347" r:id="rId23"/>
    <p:sldId id="348" r:id="rId24"/>
    <p:sldId id="325" r:id="rId25"/>
    <p:sldId id="352" r:id="rId26"/>
    <p:sldId id="35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00" autoAdjust="0"/>
    <p:restoredTop sz="94682"/>
  </p:normalViewPr>
  <p:slideViewPr>
    <p:cSldViewPr snapToGrid="0">
      <p:cViewPr varScale="1">
        <p:scale>
          <a:sx n="111" d="100"/>
          <a:sy n="111" d="100"/>
        </p:scale>
        <p:origin x="512" y="19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550AA9-9FA6-4937-927E-D274564F2BBC}" type="datetimeFigureOut">
              <a:rPr lang="en-GB" smtClean="0"/>
              <a:t>30/09/2020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5C2EA4-AD9A-493A-9E8D-94B8B14F715D}" type="slidenum">
              <a:rPr lang="en-GB" smtClean="0"/>
              <a:t>‹#›</a:t>
            </a:fld>
            <a:endParaRPr lang="en-GB"/>
          </a:p>
        </p:txBody>
      </p:sp>
    </p:spTree>
    <p:extLst>
      <p:ext uri="{BB962C8B-B14F-4D97-AF65-F5344CB8AC3E}">
        <p14:creationId xmlns:p14="http://schemas.microsoft.com/office/powerpoint/2010/main" val="3440140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Tx/>
              <a:buChar char="-"/>
            </a:pPr>
            <a:r>
              <a:rPr lang="en-GB" dirty="0"/>
              <a:t>What I kind of took for granted as a child suddenly started to make sense when I took driving lessons</a:t>
            </a:r>
          </a:p>
          <a:p>
            <a:pPr marL="171450" indent="-171450">
              <a:buFontTx/>
              <a:buChar char="-"/>
            </a:pPr>
            <a:r>
              <a:rPr lang="en-GB" dirty="0"/>
              <a:t>I learned that pedestrians and cyclists travelling straight ahead along a road and across a junction will always have priority over any vehicle turning right or left into the mouth of a side road</a:t>
            </a:r>
          </a:p>
          <a:p>
            <a:pPr marL="171450" indent="-171450">
              <a:buFontTx/>
              <a:buChar char="-"/>
            </a:pPr>
            <a:r>
              <a:rPr lang="en-GB" dirty="0"/>
              <a:t>Therefore as a driver before turning right I need to …</a:t>
            </a:r>
          </a:p>
          <a:p>
            <a:pPr marL="171450" indent="-171450">
              <a:buFontTx/>
              <a:buChar char="-"/>
            </a:pPr>
            <a:r>
              <a:rPr lang="en-GB" dirty="0"/>
              <a:t>Driving School video shows this quite clearly </a:t>
            </a:r>
          </a:p>
        </p:txBody>
      </p:sp>
      <p:sp>
        <p:nvSpPr>
          <p:cNvPr id="4" name="Slide Number Placeholder 3"/>
          <p:cNvSpPr>
            <a:spLocks noGrp="1"/>
          </p:cNvSpPr>
          <p:nvPr>
            <p:ph type="sldNum" sz="quarter" idx="10"/>
          </p:nvPr>
        </p:nvSpPr>
        <p:spPr/>
        <p:txBody>
          <a:bodyPr/>
          <a:lstStyle/>
          <a:p>
            <a:fld id="{C380EC16-4B25-487D-8520-C868C59E5364}" type="slidenum">
              <a:rPr lang="en-GB" smtClean="0"/>
              <a:t>16</a:t>
            </a:fld>
            <a:endParaRPr lang="en-GB"/>
          </a:p>
        </p:txBody>
      </p:sp>
    </p:spTree>
    <p:extLst>
      <p:ext uri="{BB962C8B-B14F-4D97-AF65-F5344CB8AC3E}">
        <p14:creationId xmlns:p14="http://schemas.microsoft.com/office/powerpoint/2010/main" val="2039274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889000" y="1149350"/>
            <a:ext cx="10414000" cy="2324100"/>
          </a:xfrm>
          <a:prstGeom prst="rect">
            <a:avLst/>
          </a:prstGeom>
        </p:spPr>
        <p:txBody>
          <a:bodyPr anchor="b"/>
          <a:lstStyle/>
          <a:p>
            <a:r>
              <a:t>Title Text</a:t>
            </a:r>
          </a:p>
        </p:txBody>
      </p:sp>
      <p:sp>
        <p:nvSpPr>
          <p:cNvPr id="12" name="Shape 12"/>
          <p:cNvSpPr>
            <a:spLocks noGrp="1"/>
          </p:cNvSpPr>
          <p:nvPr>
            <p:ph type="body" sz="quarter" idx="1"/>
          </p:nvPr>
        </p:nvSpPr>
        <p:spPr>
          <a:xfrm>
            <a:off x="889000" y="3536950"/>
            <a:ext cx="10414000" cy="793750"/>
          </a:xfrm>
          <a:prstGeom prst="rect">
            <a:avLst/>
          </a:prstGeom>
        </p:spPr>
        <p:txBody>
          <a:bodyPr anchor="t"/>
          <a:lstStyle>
            <a:lvl1pPr marL="0" indent="0" algn="ctr">
              <a:spcBef>
                <a:spcPts val="0"/>
              </a:spcBef>
              <a:buSzTx/>
              <a:buNone/>
              <a:defRPr sz="2200"/>
            </a:lvl1pPr>
            <a:lvl2pPr marL="0" indent="114300" algn="ctr">
              <a:spcBef>
                <a:spcPts val="0"/>
              </a:spcBef>
              <a:buSzTx/>
              <a:buNone/>
              <a:defRPr sz="2200"/>
            </a:lvl2pPr>
            <a:lvl3pPr marL="0" indent="228600" algn="ctr">
              <a:spcBef>
                <a:spcPts val="0"/>
              </a:spcBef>
              <a:buSzTx/>
              <a:buNone/>
              <a:defRPr sz="2200"/>
            </a:lvl3pPr>
            <a:lvl4pPr marL="0" indent="342900" algn="ctr">
              <a:spcBef>
                <a:spcPts val="0"/>
              </a:spcBef>
              <a:buSzTx/>
              <a:buNone/>
              <a:defRPr sz="2200"/>
            </a:lvl4pPr>
            <a:lvl5pPr marL="0" indent="45720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2" name="Title Text"/>
          <p:cNvSpPr txBox="1">
            <a:spLocks noGrp="1"/>
          </p:cNvSpPr>
          <p:nvPr>
            <p:ph type="title"/>
          </p:nvPr>
        </p:nvSpPr>
        <p:spPr>
          <a:xfrm>
            <a:off x="1915128" y="1788454"/>
            <a:ext cx="8361230" cy="2098227"/>
          </a:xfrm>
          <a:prstGeom prst="rect">
            <a:avLst/>
          </a:prstGeom>
        </p:spPr>
        <p:txBody>
          <a:bodyPr anchor="b"/>
          <a:lstStyle>
            <a:lvl1pPr algn="ctr">
              <a:defRPr sz="7200" cap="all"/>
            </a:lvl1pPr>
          </a:lstStyle>
          <a:p>
            <a:r>
              <a:t>Title Text</a:t>
            </a:r>
          </a:p>
        </p:txBody>
      </p:sp>
      <p:sp>
        <p:nvSpPr>
          <p:cNvPr id="13" name="Body Level One…"/>
          <p:cNvSpPr txBox="1">
            <a:spLocks noGrp="1"/>
          </p:cNvSpPr>
          <p:nvPr>
            <p:ph type="body" sz="quarter" idx="1"/>
          </p:nvPr>
        </p:nvSpPr>
        <p:spPr>
          <a:xfrm>
            <a:off x="2679905" y="3956279"/>
            <a:ext cx="6831674" cy="1086238"/>
          </a:xfrm>
          <a:prstGeom prst="rect">
            <a:avLst/>
          </a:prstGeom>
        </p:spPr>
        <p:txBody>
          <a:bodyPr/>
          <a:lstStyle>
            <a:lvl1pPr marL="0" indent="0" algn="ctr">
              <a:lnSpc>
                <a:spcPct val="112000"/>
              </a:lnSpc>
              <a:spcBef>
                <a:spcPts val="0"/>
              </a:spcBef>
              <a:buSzTx/>
              <a:buFontTx/>
              <a:buNone/>
              <a:defRPr sz="2300"/>
            </a:lvl1pPr>
            <a:lvl2pPr marL="0" indent="457200" algn="ctr">
              <a:lnSpc>
                <a:spcPct val="112000"/>
              </a:lnSpc>
              <a:spcBef>
                <a:spcPts val="0"/>
              </a:spcBef>
              <a:buSzTx/>
              <a:buFontTx/>
              <a:buNone/>
              <a:defRPr sz="2300"/>
            </a:lvl2pPr>
            <a:lvl3pPr marL="0" indent="914400" algn="ctr">
              <a:lnSpc>
                <a:spcPct val="112000"/>
              </a:lnSpc>
              <a:spcBef>
                <a:spcPts val="0"/>
              </a:spcBef>
              <a:buSzTx/>
              <a:buFontTx/>
              <a:buNone/>
              <a:defRPr sz="2300"/>
            </a:lvl3pPr>
            <a:lvl4pPr marL="0" indent="1371600" algn="ctr">
              <a:lnSpc>
                <a:spcPct val="112000"/>
              </a:lnSpc>
              <a:spcBef>
                <a:spcPts val="0"/>
              </a:spcBef>
              <a:buSzTx/>
              <a:buFontTx/>
              <a:buNone/>
              <a:defRPr sz="2300"/>
            </a:lvl4pPr>
            <a:lvl5pPr marL="0" indent="1828800" algn="ctr">
              <a:lnSpc>
                <a:spcPct val="112000"/>
              </a:lnSpc>
              <a:spcBef>
                <a:spcPts val="0"/>
              </a:spcBef>
              <a:buSzTx/>
              <a:buFontTx/>
              <a:buNone/>
              <a:defRPr sz="2300"/>
            </a:lvl5pPr>
          </a:lstStyle>
          <a:p>
            <a:r>
              <a:t>Body Level One</a:t>
            </a:r>
          </a:p>
          <a:p>
            <a:pPr lvl="1"/>
            <a:r>
              <a:t>Body Level Two</a:t>
            </a:r>
          </a:p>
          <a:p>
            <a:pPr lvl="2"/>
            <a:r>
              <a:t>Body Level Three</a:t>
            </a:r>
          </a:p>
          <a:p>
            <a:pPr lvl="3"/>
            <a:r>
              <a:t>Body Level Four</a:t>
            </a:r>
          </a:p>
          <a:p>
            <a:pPr lvl="4"/>
            <a:r>
              <a:t>Body Level Five</a:t>
            </a:r>
          </a:p>
        </p:txBody>
      </p:sp>
      <p:grpSp>
        <p:nvGrpSpPr>
          <p:cNvPr id="16" name="Group 6"/>
          <p:cNvGrpSpPr/>
          <p:nvPr/>
        </p:nvGrpSpPr>
        <p:grpSpPr>
          <a:xfrm>
            <a:off x="752857" y="744468"/>
            <a:ext cx="10674118" cy="5349673"/>
            <a:chOff x="0" y="0"/>
            <a:chExt cx="10674116" cy="5349671"/>
          </a:xfrm>
        </p:grpSpPr>
        <p:sp>
          <p:nvSpPr>
            <p:cNvPr id="14" name="Freeform 6"/>
            <p:cNvSpPr/>
            <p:nvPr/>
          </p:nvSpPr>
          <p:spPr>
            <a:xfrm>
              <a:off x="7399104" y="941183"/>
              <a:ext cx="3275013" cy="4408489"/>
            </a:xfrm>
            <a:custGeom>
              <a:avLst/>
              <a:gdLst/>
              <a:ahLst/>
              <a:cxnLst>
                <a:cxn ang="0">
                  <a:pos x="wd2" y="hd2"/>
                </a:cxn>
                <a:cxn ang="5400000">
                  <a:pos x="wd2" y="hd2"/>
                </a:cxn>
                <a:cxn ang="10800000">
                  <a:pos x="wd2" y="hd2"/>
                </a:cxn>
                <a:cxn ang="16200000">
                  <a:pos x="wd2" y="hd2"/>
                </a:cxn>
              </a:cxnLst>
              <a:rect l="0" t="0" r="r" b="b"/>
              <a:pathLst>
                <a:path w="21600" h="21600" extrusionOk="0">
                  <a:moveTo>
                    <a:pt x="18924" y="0"/>
                  </a:moveTo>
                  <a:lnTo>
                    <a:pt x="21600" y="0"/>
                  </a:lnTo>
                  <a:lnTo>
                    <a:pt x="21600" y="21600"/>
                  </a:lnTo>
                  <a:lnTo>
                    <a:pt x="0" y="21600"/>
                  </a:lnTo>
                  <a:lnTo>
                    <a:pt x="0" y="19712"/>
                  </a:lnTo>
                  <a:lnTo>
                    <a:pt x="18924" y="19714"/>
                  </a:lnTo>
                  <a:lnTo>
                    <a:pt x="18924" y="0"/>
                  </a:lnTo>
                  <a:close/>
                </a:path>
              </a:pathLst>
            </a:custGeom>
            <a:solidFill>
              <a:srgbClr val="191B0E"/>
            </a:solidFill>
            <a:ln w="12700" cap="flat">
              <a:noFill/>
              <a:miter lim="400000"/>
            </a:ln>
            <a:effectLst/>
          </p:spPr>
          <p:txBody>
            <a:bodyPr wrap="square" lIns="45719" tIns="45719" rIns="45719" bIns="45719" numCol="1" anchor="t">
              <a:noAutofit/>
            </a:bodyPr>
            <a:lstStyle/>
            <a:p>
              <a:endParaRPr/>
            </a:p>
          </p:txBody>
        </p:sp>
        <p:sp>
          <p:nvSpPr>
            <p:cNvPr id="15" name="Freeform 6"/>
            <p:cNvSpPr/>
            <p:nvPr/>
          </p:nvSpPr>
          <p:spPr>
            <a:xfrm rot="10800000">
              <a:off x="0" y="0"/>
              <a:ext cx="3275668" cy="4408489"/>
            </a:xfrm>
            <a:custGeom>
              <a:avLst/>
              <a:gdLst/>
              <a:ahLst/>
              <a:cxnLst>
                <a:cxn ang="0">
                  <a:pos x="wd2" y="hd2"/>
                </a:cxn>
                <a:cxn ang="5400000">
                  <a:pos x="wd2" y="hd2"/>
                </a:cxn>
                <a:cxn ang="10800000">
                  <a:pos x="wd2" y="hd2"/>
                </a:cxn>
                <a:cxn ang="16200000">
                  <a:pos x="wd2" y="hd2"/>
                </a:cxn>
              </a:cxnLst>
              <a:rect l="0" t="0" r="r" b="b"/>
              <a:pathLst>
                <a:path w="21596" h="21600" extrusionOk="0">
                  <a:moveTo>
                    <a:pt x="18921" y="0"/>
                  </a:moveTo>
                  <a:lnTo>
                    <a:pt x="21596" y="0"/>
                  </a:lnTo>
                  <a:lnTo>
                    <a:pt x="21596" y="21600"/>
                  </a:lnTo>
                  <a:lnTo>
                    <a:pt x="5" y="21600"/>
                  </a:lnTo>
                  <a:cubicBezTo>
                    <a:pt x="-4" y="20948"/>
                    <a:pt x="9" y="20362"/>
                    <a:pt x="0" y="19710"/>
                  </a:cubicBezTo>
                  <a:lnTo>
                    <a:pt x="18921" y="19716"/>
                  </a:lnTo>
                  <a:lnTo>
                    <a:pt x="18921" y="0"/>
                  </a:lnTo>
                  <a:close/>
                </a:path>
              </a:pathLst>
            </a:custGeom>
            <a:solidFill>
              <a:srgbClr val="191B0E"/>
            </a:solidFill>
            <a:ln w="12700" cap="flat">
              <a:noFill/>
              <a:miter lim="400000"/>
            </a:ln>
            <a:effectLst/>
          </p:spPr>
          <p:txBody>
            <a:bodyPr wrap="square" lIns="45719" tIns="45719" rIns="45719" bIns="45719" numCol="1" anchor="t">
              <a:noAutofit/>
            </a:bodyPr>
            <a:lstStyle/>
            <a:p>
              <a:endParaRPr/>
            </a:p>
          </p:txBody>
        </p:sp>
      </p:grpSp>
      <p:sp>
        <p:nvSpPr>
          <p:cNvPr id="17" name="Slide Number"/>
          <p:cNvSpPr txBox="1">
            <a:spLocks noGrp="1"/>
          </p:cNvSpPr>
          <p:nvPr>
            <p:ph type="sldNum" sz="quarter" idx="2"/>
          </p:nvPr>
        </p:nvSpPr>
        <p:spPr>
          <a:xfrm>
            <a:off x="11153365" y="6523206"/>
            <a:ext cx="273610" cy="264974"/>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4" name="Title Text"/>
          <p:cNvSpPr txBox="1">
            <a:spLocks noGrp="1"/>
          </p:cNvSpPr>
          <p:nvPr>
            <p:ph type="title"/>
          </p:nvPr>
        </p:nvSpPr>
        <p:spPr>
          <a:xfrm>
            <a:off x="1371600" y="685800"/>
            <a:ext cx="9601200" cy="1485900"/>
          </a:xfrm>
          <a:prstGeom prst="rect">
            <a:avLst/>
          </a:prstGeom>
        </p:spPr>
        <p:txBody>
          <a:bodyPr/>
          <a:lstStyle/>
          <a:p>
            <a:r>
              <a:t>Title Text</a:t>
            </a:r>
          </a:p>
        </p:txBody>
      </p:sp>
      <p:sp>
        <p:nvSpPr>
          <p:cNvPr id="25" name="Body Level One…"/>
          <p:cNvSpPr txBox="1">
            <a:spLocks noGrp="1"/>
          </p:cNvSpPr>
          <p:nvPr>
            <p:ph type="body" idx="1"/>
          </p:nvPr>
        </p:nvSpPr>
        <p:spPr>
          <a:xfrm>
            <a:off x="1371600" y="2286000"/>
            <a:ext cx="9601200" cy="35814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Section Header">
    <p:bg>
      <p:bgPr>
        <a:solidFill>
          <a:srgbClr val="191B0E"/>
        </a:solidFill>
        <a:effectLst/>
      </p:bgPr>
    </p:bg>
    <p:spTree>
      <p:nvGrpSpPr>
        <p:cNvPr id="1" name=""/>
        <p:cNvGrpSpPr/>
        <p:nvPr/>
      </p:nvGrpSpPr>
      <p:grpSpPr>
        <a:xfrm>
          <a:off x="0" y="0"/>
          <a:ext cx="0" cy="0"/>
          <a:chOff x="0" y="0"/>
          <a:chExt cx="0" cy="0"/>
        </a:xfrm>
      </p:grpSpPr>
      <p:sp>
        <p:nvSpPr>
          <p:cNvPr id="33" name="Title Text"/>
          <p:cNvSpPr txBox="1">
            <a:spLocks noGrp="1"/>
          </p:cNvSpPr>
          <p:nvPr>
            <p:ph type="title"/>
          </p:nvPr>
        </p:nvSpPr>
        <p:spPr>
          <a:xfrm>
            <a:off x="765025" y="1301360"/>
            <a:ext cx="9612972" cy="2852737"/>
          </a:xfrm>
          <a:prstGeom prst="rect">
            <a:avLst/>
          </a:prstGeom>
        </p:spPr>
        <p:txBody>
          <a:bodyPr anchor="b"/>
          <a:lstStyle>
            <a:lvl1pPr algn="r">
              <a:defRPr sz="7200" cap="all">
                <a:solidFill>
                  <a:srgbClr val="EFEDE3"/>
                </a:solidFill>
              </a:defRPr>
            </a:lvl1pPr>
          </a:lstStyle>
          <a:p>
            <a:r>
              <a:t>Title Text</a:t>
            </a:r>
          </a:p>
        </p:txBody>
      </p:sp>
      <p:sp>
        <p:nvSpPr>
          <p:cNvPr id="34" name="Body Level One…"/>
          <p:cNvSpPr txBox="1">
            <a:spLocks noGrp="1"/>
          </p:cNvSpPr>
          <p:nvPr>
            <p:ph type="body" sz="quarter" idx="1"/>
          </p:nvPr>
        </p:nvSpPr>
        <p:spPr>
          <a:xfrm>
            <a:off x="765025" y="4216327"/>
            <a:ext cx="9612972" cy="1143325"/>
          </a:xfrm>
          <a:prstGeom prst="rect">
            <a:avLst/>
          </a:prstGeom>
        </p:spPr>
        <p:txBody>
          <a:bodyPr/>
          <a:lstStyle>
            <a:lvl1pPr marL="0" indent="0" algn="r">
              <a:lnSpc>
                <a:spcPct val="112000"/>
              </a:lnSpc>
              <a:spcBef>
                <a:spcPts val="0"/>
              </a:spcBef>
              <a:buSzTx/>
              <a:buFontTx/>
              <a:buNone/>
              <a:defRPr sz="2400">
                <a:solidFill>
                  <a:srgbClr val="EFEDE3"/>
                </a:solidFill>
              </a:defRPr>
            </a:lvl1pPr>
            <a:lvl2pPr marL="0" indent="457200" algn="r">
              <a:lnSpc>
                <a:spcPct val="112000"/>
              </a:lnSpc>
              <a:spcBef>
                <a:spcPts val="0"/>
              </a:spcBef>
              <a:buSzTx/>
              <a:buFontTx/>
              <a:buNone/>
              <a:defRPr sz="2400">
                <a:solidFill>
                  <a:srgbClr val="EFEDE3"/>
                </a:solidFill>
              </a:defRPr>
            </a:lvl2pPr>
            <a:lvl3pPr marL="0" indent="914400" algn="r">
              <a:lnSpc>
                <a:spcPct val="112000"/>
              </a:lnSpc>
              <a:spcBef>
                <a:spcPts val="0"/>
              </a:spcBef>
              <a:buSzTx/>
              <a:buFontTx/>
              <a:buNone/>
              <a:defRPr sz="2400">
                <a:solidFill>
                  <a:srgbClr val="EFEDE3"/>
                </a:solidFill>
              </a:defRPr>
            </a:lvl3pPr>
            <a:lvl4pPr marL="0" indent="1371600" algn="r">
              <a:lnSpc>
                <a:spcPct val="112000"/>
              </a:lnSpc>
              <a:spcBef>
                <a:spcPts val="0"/>
              </a:spcBef>
              <a:buSzTx/>
              <a:buFontTx/>
              <a:buNone/>
              <a:defRPr sz="2400">
                <a:solidFill>
                  <a:srgbClr val="EFEDE3"/>
                </a:solidFill>
              </a:defRPr>
            </a:lvl4pPr>
            <a:lvl5pPr marL="0" indent="1828800" algn="r">
              <a:lnSpc>
                <a:spcPct val="112000"/>
              </a:lnSpc>
              <a:spcBef>
                <a:spcPts val="0"/>
              </a:spcBef>
              <a:buSzTx/>
              <a:buFontTx/>
              <a:buNone/>
              <a:defRPr sz="2400">
                <a:solidFill>
                  <a:srgbClr val="EFEDE3"/>
                </a:solidFill>
              </a:defRPr>
            </a:lvl5pPr>
          </a:lstStyle>
          <a:p>
            <a:r>
              <a:t>Body Level One</a:t>
            </a:r>
          </a:p>
          <a:p>
            <a:pPr lvl="1"/>
            <a:r>
              <a:t>Body Level Two</a:t>
            </a:r>
          </a:p>
          <a:p>
            <a:pPr lvl="2"/>
            <a:r>
              <a:t>Body Level Three</a:t>
            </a:r>
          </a:p>
          <a:p>
            <a:pPr lvl="3"/>
            <a:r>
              <a:t>Body Level Four</a:t>
            </a:r>
          </a:p>
          <a:p>
            <a:pPr lvl="4"/>
            <a:r>
              <a:t>Body Level Five</a:t>
            </a:r>
          </a:p>
        </p:txBody>
      </p:sp>
      <p:sp>
        <p:nvSpPr>
          <p:cNvPr id="35" name="Crop MarkFreeform 6"/>
          <p:cNvSpPr/>
          <p:nvPr/>
        </p:nvSpPr>
        <p:spPr>
          <a:xfrm>
            <a:off x="8151962" y="1685651"/>
            <a:ext cx="3275013" cy="4408489"/>
          </a:xfrm>
          <a:custGeom>
            <a:avLst/>
            <a:gdLst/>
            <a:ahLst/>
            <a:cxnLst>
              <a:cxn ang="0">
                <a:pos x="wd2" y="hd2"/>
              </a:cxn>
              <a:cxn ang="5400000">
                <a:pos x="wd2" y="hd2"/>
              </a:cxn>
              <a:cxn ang="10800000">
                <a:pos x="wd2" y="hd2"/>
              </a:cxn>
              <a:cxn ang="16200000">
                <a:pos x="wd2" y="hd2"/>
              </a:cxn>
            </a:cxnLst>
            <a:rect l="0" t="0" r="r" b="b"/>
            <a:pathLst>
              <a:path w="21600" h="21600" extrusionOk="0">
                <a:moveTo>
                  <a:pt x="18924" y="0"/>
                </a:moveTo>
                <a:lnTo>
                  <a:pt x="21600" y="0"/>
                </a:lnTo>
                <a:lnTo>
                  <a:pt x="21600" y="21600"/>
                </a:lnTo>
                <a:lnTo>
                  <a:pt x="0" y="21600"/>
                </a:lnTo>
                <a:lnTo>
                  <a:pt x="0" y="19733"/>
                </a:lnTo>
                <a:lnTo>
                  <a:pt x="18924" y="19733"/>
                </a:lnTo>
                <a:lnTo>
                  <a:pt x="18924" y="0"/>
                </a:lnTo>
                <a:close/>
              </a:path>
            </a:pathLst>
          </a:custGeom>
          <a:solidFill>
            <a:srgbClr val="EFEDE3"/>
          </a:solidFill>
          <a:ln w="12700">
            <a:miter lim="400000"/>
          </a:ln>
        </p:spPr>
        <p:txBody>
          <a:bodyPr lIns="45719" rIns="45719"/>
          <a:lstStyle/>
          <a:p>
            <a:pPr>
              <a:defRPr>
                <a:solidFill>
                  <a:srgbClr val="FFFFFF"/>
                </a:solidFill>
              </a:defRPr>
            </a:pPr>
            <a:endParaRPr/>
          </a:p>
        </p:txBody>
      </p:sp>
      <p:sp>
        <p:nvSpPr>
          <p:cNvPr id="36" name="Slide Number"/>
          <p:cNvSpPr txBox="1">
            <a:spLocks noGrp="1"/>
          </p:cNvSpPr>
          <p:nvPr>
            <p:ph type="sldNum" sz="quarter" idx="2"/>
          </p:nvPr>
        </p:nvSpPr>
        <p:spPr>
          <a:xfrm>
            <a:off x="11153365" y="6523206"/>
            <a:ext cx="273610" cy="264974"/>
          </a:xfrm>
          <a:prstGeom prst="rect">
            <a:avLst/>
          </a:prstGeom>
        </p:spPr>
        <p:txBody>
          <a:bodyPr/>
          <a:lstStyle>
            <a:lvl1pPr>
              <a:defRPr>
                <a:solidFill>
                  <a:srgbClr val="EFEDE3"/>
                </a:solidFill>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3" name="Title Text"/>
          <p:cNvSpPr txBox="1">
            <a:spLocks noGrp="1"/>
          </p:cNvSpPr>
          <p:nvPr>
            <p:ph type="title"/>
          </p:nvPr>
        </p:nvSpPr>
        <p:spPr>
          <a:xfrm>
            <a:off x="1371600" y="685800"/>
            <a:ext cx="9601200" cy="1485900"/>
          </a:xfrm>
          <a:prstGeom prst="rect">
            <a:avLst/>
          </a:prstGeom>
        </p:spPr>
        <p:txBody>
          <a:bodyPr/>
          <a:lstStyle/>
          <a:p>
            <a:r>
              <a:t>Title Text</a:t>
            </a:r>
          </a:p>
        </p:txBody>
      </p:sp>
      <p:sp>
        <p:nvSpPr>
          <p:cNvPr id="44" name="Body Level One…"/>
          <p:cNvSpPr txBox="1">
            <a:spLocks noGrp="1"/>
          </p:cNvSpPr>
          <p:nvPr>
            <p:ph type="body" sz="quarter" idx="1"/>
          </p:nvPr>
        </p:nvSpPr>
        <p:spPr>
          <a:xfrm>
            <a:off x="1371600" y="2285999"/>
            <a:ext cx="4447786" cy="3581402"/>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2" name="Title Text"/>
          <p:cNvSpPr txBox="1">
            <a:spLocks noGrp="1"/>
          </p:cNvSpPr>
          <p:nvPr>
            <p:ph type="title"/>
          </p:nvPr>
        </p:nvSpPr>
        <p:spPr>
          <a:xfrm>
            <a:off x="1371600" y="685800"/>
            <a:ext cx="9601200" cy="1485900"/>
          </a:xfrm>
          <a:prstGeom prst="rect">
            <a:avLst/>
          </a:prstGeom>
        </p:spPr>
        <p:txBody>
          <a:bodyPr/>
          <a:lstStyle/>
          <a:p>
            <a:r>
              <a:t>Title Text</a:t>
            </a:r>
          </a:p>
        </p:txBody>
      </p:sp>
      <p:sp>
        <p:nvSpPr>
          <p:cNvPr id="53" name="Body Level One…"/>
          <p:cNvSpPr txBox="1">
            <a:spLocks noGrp="1"/>
          </p:cNvSpPr>
          <p:nvPr>
            <p:ph type="body" sz="quarter" idx="1"/>
          </p:nvPr>
        </p:nvSpPr>
        <p:spPr>
          <a:xfrm>
            <a:off x="1371600" y="2340864"/>
            <a:ext cx="4443985" cy="823913"/>
          </a:xfrm>
          <a:prstGeom prst="rect">
            <a:avLst/>
          </a:prstGeom>
        </p:spPr>
        <p:txBody>
          <a:bodyPr anchor="b"/>
          <a:lstStyle>
            <a:lvl1pPr marL="0" indent="0">
              <a:lnSpc>
                <a:spcPct val="84000"/>
              </a:lnSpc>
              <a:spcBef>
                <a:spcPts val="0"/>
              </a:spcBef>
              <a:buSzTx/>
              <a:buFontTx/>
              <a:buNone/>
              <a:defRPr sz="3000"/>
            </a:lvl1pPr>
            <a:lvl2pPr marL="0" indent="457200">
              <a:lnSpc>
                <a:spcPct val="84000"/>
              </a:lnSpc>
              <a:spcBef>
                <a:spcPts val="0"/>
              </a:spcBef>
              <a:buSzTx/>
              <a:buFontTx/>
              <a:buNone/>
              <a:defRPr sz="3000"/>
            </a:lvl2pPr>
            <a:lvl3pPr marL="0" indent="914400">
              <a:lnSpc>
                <a:spcPct val="84000"/>
              </a:lnSpc>
              <a:spcBef>
                <a:spcPts val="0"/>
              </a:spcBef>
              <a:buSzTx/>
              <a:buFontTx/>
              <a:buNone/>
              <a:defRPr sz="3000"/>
            </a:lvl3pPr>
            <a:lvl4pPr marL="0" indent="1371600">
              <a:lnSpc>
                <a:spcPct val="84000"/>
              </a:lnSpc>
              <a:spcBef>
                <a:spcPts val="0"/>
              </a:spcBef>
              <a:buSzTx/>
              <a:buFontTx/>
              <a:buNone/>
              <a:defRPr sz="3000"/>
            </a:lvl4pPr>
            <a:lvl5pPr marL="0" indent="1828800">
              <a:lnSpc>
                <a:spcPct val="84000"/>
              </a:lnSpc>
              <a:spcBef>
                <a:spcPts val="0"/>
              </a:spcBef>
              <a:buSzTx/>
              <a:buFontTx/>
              <a:buNone/>
              <a:defRPr sz="3000"/>
            </a:lvl5pPr>
          </a:lstStyle>
          <a:p>
            <a:r>
              <a:t>Body Level One</a:t>
            </a:r>
          </a:p>
          <a:p>
            <a:pPr lvl="1"/>
            <a:r>
              <a:t>Body Level Two</a:t>
            </a:r>
          </a:p>
          <a:p>
            <a:pPr lvl="2"/>
            <a:r>
              <a:t>Body Level Three</a:t>
            </a:r>
          </a:p>
          <a:p>
            <a:pPr lvl="3"/>
            <a:r>
              <a:t>Body Level Four</a:t>
            </a:r>
          </a:p>
          <a:p>
            <a:pPr lvl="4"/>
            <a:r>
              <a:t>Body Level Five</a:t>
            </a:r>
          </a:p>
        </p:txBody>
      </p:sp>
      <p:sp>
        <p:nvSpPr>
          <p:cNvPr id="54" name="Text Placeholder 4"/>
          <p:cNvSpPr>
            <a:spLocks noGrp="1"/>
          </p:cNvSpPr>
          <p:nvPr>
            <p:ph type="body" sz="quarter" idx="21"/>
          </p:nvPr>
        </p:nvSpPr>
        <p:spPr>
          <a:xfrm>
            <a:off x="6525014" y="2340864"/>
            <a:ext cx="4443985" cy="823913"/>
          </a:xfrm>
          <a:prstGeom prst="rect">
            <a:avLst/>
          </a:prstGeom>
        </p:spPr>
        <p:txBody>
          <a:bodyPr anchor="b"/>
          <a:lstStyle/>
          <a:p>
            <a:pPr marL="0" indent="0">
              <a:lnSpc>
                <a:spcPct val="84000"/>
              </a:lnSpc>
              <a:spcBef>
                <a:spcPts val="0"/>
              </a:spcBef>
              <a:buSzTx/>
              <a:buFontTx/>
              <a:buNone/>
              <a:defRPr sz="3000"/>
            </a:pPr>
            <a:endParaRPr/>
          </a:p>
        </p:txBody>
      </p:sp>
      <p:sp>
        <p:nvSpPr>
          <p:cNvPr id="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2" name="Title Text"/>
          <p:cNvSpPr txBox="1">
            <a:spLocks noGrp="1"/>
          </p:cNvSpPr>
          <p:nvPr>
            <p:ph type="title"/>
          </p:nvPr>
        </p:nvSpPr>
        <p:spPr>
          <a:xfrm>
            <a:off x="1371600" y="685800"/>
            <a:ext cx="9601200" cy="1485900"/>
          </a:xfrm>
          <a:prstGeom prst="rect">
            <a:avLst/>
          </a:prstGeom>
        </p:spPr>
        <p:txBody>
          <a:bodyPr/>
          <a:lstStyle/>
          <a:p>
            <a:r>
              <a:t>Title Text</a:t>
            </a:r>
          </a:p>
        </p:txBody>
      </p:sp>
      <p:sp>
        <p:nvSpPr>
          <p:cNvPr id="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77" name="Background ShapeRectangle 7"/>
          <p:cNvSpPr/>
          <p:nvPr/>
        </p:nvSpPr>
        <p:spPr>
          <a:xfrm>
            <a:off x="-1" y="375"/>
            <a:ext cx="5303522" cy="6857626"/>
          </a:xfrm>
          <a:prstGeom prst="rect">
            <a:avLst/>
          </a:prstGeom>
          <a:solidFill>
            <a:schemeClr val="accent1"/>
          </a:solidFill>
          <a:ln w="12700">
            <a:miter lim="400000"/>
          </a:ln>
        </p:spPr>
        <p:txBody>
          <a:bodyPr lIns="45719" rIns="45719"/>
          <a:lstStyle/>
          <a:p>
            <a:endParaRPr/>
          </a:p>
        </p:txBody>
      </p:sp>
      <p:sp>
        <p:nvSpPr>
          <p:cNvPr id="78" name="Title Text"/>
          <p:cNvSpPr txBox="1">
            <a:spLocks noGrp="1"/>
          </p:cNvSpPr>
          <p:nvPr>
            <p:ph type="title"/>
          </p:nvPr>
        </p:nvSpPr>
        <p:spPr>
          <a:xfrm>
            <a:off x="723900" y="685800"/>
            <a:ext cx="3855721" cy="2157884"/>
          </a:xfrm>
          <a:prstGeom prst="rect">
            <a:avLst/>
          </a:prstGeom>
        </p:spPr>
        <p:txBody>
          <a:bodyPr/>
          <a:lstStyle>
            <a:lvl1pPr>
              <a:lnSpc>
                <a:spcPct val="84000"/>
              </a:lnSpc>
              <a:defRPr sz="4800"/>
            </a:lvl1pPr>
          </a:lstStyle>
          <a:p>
            <a:r>
              <a:t>Title Text</a:t>
            </a:r>
          </a:p>
        </p:txBody>
      </p:sp>
      <p:sp>
        <p:nvSpPr>
          <p:cNvPr id="79" name="Body Level One…"/>
          <p:cNvSpPr txBox="1">
            <a:spLocks noGrp="1"/>
          </p:cNvSpPr>
          <p:nvPr>
            <p:ph type="body" sz="half" idx="1"/>
          </p:nvPr>
        </p:nvSpPr>
        <p:spPr>
          <a:xfrm>
            <a:off x="6256020" y="685801"/>
            <a:ext cx="5212080" cy="517525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0" name="Text Placeholder 3"/>
          <p:cNvSpPr>
            <a:spLocks noGrp="1"/>
          </p:cNvSpPr>
          <p:nvPr>
            <p:ph type="body" sz="quarter" idx="21"/>
          </p:nvPr>
        </p:nvSpPr>
        <p:spPr>
          <a:xfrm>
            <a:off x="723899" y="2856344"/>
            <a:ext cx="3855722" cy="3011057"/>
          </a:xfrm>
          <a:prstGeom prst="rect">
            <a:avLst/>
          </a:prstGeom>
        </p:spPr>
        <p:txBody>
          <a:bodyPr/>
          <a:lstStyle/>
          <a:p>
            <a:pPr marL="0" indent="0">
              <a:lnSpc>
                <a:spcPct val="113000"/>
              </a:lnSpc>
              <a:spcBef>
                <a:spcPts val="1500"/>
              </a:spcBef>
              <a:buSzTx/>
              <a:buFontTx/>
              <a:buNone/>
              <a:defRPr sz="1600"/>
            </a:pPr>
            <a:endParaRPr/>
          </a:p>
        </p:txBody>
      </p:sp>
      <p:sp>
        <p:nvSpPr>
          <p:cNvPr id="81" name="Divider BarRectangle 8"/>
          <p:cNvSpPr/>
          <p:nvPr/>
        </p:nvSpPr>
        <p:spPr>
          <a:xfrm>
            <a:off x="5303520" y="376"/>
            <a:ext cx="228601" cy="6858001"/>
          </a:xfrm>
          <a:prstGeom prst="rect">
            <a:avLst/>
          </a:prstGeom>
          <a:solidFill>
            <a:srgbClr val="191B0E"/>
          </a:solidFill>
          <a:ln w="12700">
            <a:miter lim="400000"/>
          </a:ln>
        </p:spPr>
        <p:txBody>
          <a:bodyPr lIns="45719" rIns="45719"/>
          <a:lstStyle/>
          <a:p>
            <a:endParaRPr/>
          </a:p>
        </p:txBody>
      </p:sp>
      <p:sp>
        <p:nvSpPr>
          <p:cNvPr id="82" name="Slide Number"/>
          <p:cNvSpPr txBox="1">
            <a:spLocks noGrp="1"/>
          </p:cNvSpPr>
          <p:nvPr>
            <p:ph type="sldNum" sz="quarter" idx="2"/>
          </p:nvPr>
        </p:nvSpPr>
        <p:spPr>
          <a:xfrm>
            <a:off x="11205823" y="6523206"/>
            <a:ext cx="273609" cy="264974"/>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89" name="Background ShapeRectangle 7"/>
          <p:cNvSpPr/>
          <p:nvPr/>
        </p:nvSpPr>
        <p:spPr>
          <a:xfrm>
            <a:off x="-1" y="375"/>
            <a:ext cx="5303522" cy="6857626"/>
          </a:xfrm>
          <a:prstGeom prst="rect">
            <a:avLst/>
          </a:prstGeom>
          <a:solidFill>
            <a:schemeClr val="accent1"/>
          </a:solidFill>
          <a:ln w="12700">
            <a:miter lim="400000"/>
          </a:ln>
        </p:spPr>
        <p:txBody>
          <a:bodyPr lIns="45719" rIns="45719"/>
          <a:lstStyle/>
          <a:p>
            <a:endParaRPr/>
          </a:p>
        </p:txBody>
      </p:sp>
      <p:sp>
        <p:nvSpPr>
          <p:cNvPr id="90" name="Title Text"/>
          <p:cNvSpPr txBox="1">
            <a:spLocks noGrp="1"/>
          </p:cNvSpPr>
          <p:nvPr>
            <p:ph type="title"/>
          </p:nvPr>
        </p:nvSpPr>
        <p:spPr>
          <a:xfrm>
            <a:off x="723900" y="685800"/>
            <a:ext cx="3855721" cy="2157884"/>
          </a:xfrm>
          <a:prstGeom prst="rect">
            <a:avLst/>
          </a:prstGeom>
        </p:spPr>
        <p:txBody>
          <a:bodyPr/>
          <a:lstStyle>
            <a:lvl1pPr>
              <a:lnSpc>
                <a:spcPct val="84000"/>
              </a:lnSpc>
              <a:defRPr sz="4800"/>
            </a:lvl1pPr>
          </a:lstStyle>
          <a:p>
            <a:r>
              <a:t>Title Text</a:t>
            </a:r>
          </a:p>
        </p:txBody>
      </p:sp>
      <p:sp>
        <p:nvSpPr>
          <p:cNvPr id="91" name="Picture Placeholder 2"/>
          <p:cNvSpPr>
            <a:spLocks noGrp="1"/>
          </p:cNvSpPr>
          <p:nvPr>
            <p:ph type="pic" idx="21"/>
          </p:nvPr>
        </p:nvSpPr>
        <p:spPr>
          <a:xfrm>
            <a:off x="5532120" y="0"/>
            <a:ext cx="6659881" cy="6858000"/>
          </a:xfrm>
          <a:prstGeom prst="rect">
            <a:avLst/>
          </a:prstGeom>
        </p:spPr>
        <p:txBody>
          <a:bodyPr lIns="91439" rIns="91439">
            <a:noAutofit/>
          </a:bodyPr>
          <a:lstStyle/>
          <a:p>
            <a:endParaRPr/>
          </a:p>
        </p:txBody>
      </p:sp>
      <p:sp>
        <p:nvSpPr>
          <p:cNvPr id="92" name="Body Level One…"/>
          <p:cNvSpPr txBox="1">
            <a:spLocks noGrp="1"/>
          </p:cNvSpPr>
          <p:nvPr>
            <p:ph type="body" sz="quarter" idx="1"/>
          </p:nvPr>
        </p:nvSpPr>
        <p:spPr>
          <a:xfrm>
            <a:off x="723900" y="2855967"/>
            <a:ext cx="3855721" cy="3011433"/>
          </a:xfrm>
          <a:prstGeom prst="rect">
            <a:avLst/>
          </a:prstGeom>
        </p:spPr>
        <p:txBody>
          <a:bodyPr/>
          <a:lstStyle>
            <a:lvl1pPr marL="0" indent="0">
              <a:lnSpc>
                <a:spcPct val="113000"/>
              </a:lnSpc>
              <a:spcBef>
                <a:spcPts val="1500"/>
              </a:spcBef>
              <a:buSzTx/>
              <a:buFontTx/>
              <a:buNone/>
              <a:defRPr sz="1600"/>
            </a:lvl1pPr>
            <a:lvl2pPr marL="0" indent="457200">
              <a:lnSpc>
                <a:spcPct val="113000"/>
              </a:lnSpc>
              <a:spcBef>
                <a:spcPts val="1500"/>
              </a:spcBef>
              <a:buSzTx/>
              <a:buFontTx/>
              <a:buNone/>
              <a:defRPr sz="1600"/>
            </a:lvl2pPr>
            <a:lvl3pPr marL="0" indent="914400">
              <a:lnSpc>
                <a:spcPct val="113000"/>
              </a:lnSpc>
              <a:spcBef>
                <a:spcPts val="1500"/>
              </a:spcBef>
              <a:buSzTx/>
              <a:buFontTx/>
              <a:buNone/>
              <a:defRPr sz="1600"/>
            </a:lvl3pPr>
            <a:lvl4pPr marL="0" indent="1371600">
              <a:lnSpc>
                <a:spcPct val="113000"/>
              </a:lnSpc>
              <a:spcBef>
                <a:spcPts val="1500"/>
              </a:spcBef>
              <a:buSzTx/>
              <a:buFontTx/>
              <a:buNone/>
              <a:defRPr sz="1600"/>
            </a:lvl4pPr>
            <a:lvl5pPr marL="0" indent="1828800">
              <a:lnSpc>
                <a:spcPct val="113000"/>
              </a:lnSpc>
              <a:spcBef>
                <a:spcPts val="15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93" name="Divider BarRectangle 8"/>
          <p:cNvSpPr/>
          <p:nvPr/>
        </p:nvSpPr>
        <p:spPr>
          <a:xfrm>
            <a:off x="5303520" y="376"/>
            <a:ext cx="228601" cy="6858001"/>
          </a:xfrm>
          <a:prstGeom prst="rect">
            <a:avLst/>
          </a:prstGeom>
          <a:solidFill>
            <a:srgbClr val="191B0E"/>
          </a:solidFill>
          <a:ln w="12700">
            <a:miter lim="400000"/>
          </a:ln>
        </p:spPr>
        <p:txBody>
          <a:bodyPr lIns="45719" rIns="45719"/>
          <a:lstStyle/>
          <a:p>
            <a:endParaRPr/>
          </a:p>
        </p:txBody>
      </p:sp>
      <p:sp>
        <p:nvSpPr>
          <p:cNvPr id="94" name="Slide Number"/>
          <p:cNvSpPr txBox="1">
            <a:spLocks noGrp="1"/>
          </p:cNvSpPr>
          <p:nvPr>
            <p:ph type="sldNum" sz="quarter" idx="2"/>
          </p:nvPr>
        </p:nvSpPr>
        <p:spPr>
          <a:xfrm>
            <a:off x="11205823" y="6523206"/>
            <a:ext cx="273609" cy="264974"/>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43CFA60-E021-44B9-88AA-606D8E19FF86}" type="datetimeFigureOut">
              <a:rPr lang="en-GB" smtClean="0"/>
              <a:t>30/09/2020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AD3F8F-F42D-40A6-B1C0-FD4E732502AF}" type="slidenum">
              <a:rPr lang="en-GB" smtClean="0"/>
              <a:t>‹#›</a:t>
            </a:fld>
            <a:endParaRPr lang="en-GB"/>
          </a:p>
        </p:txBody>
      </p:sp>
    </p:spTree>
    <p:extLst>
      <p:ext uri="{BB962C8B-B14F-4D97-AF65-F5344CB8AC3E}">
        <p14:creationId xmlns:p14="http://schemas.microsoft.com/office/powerpoint/2010/main" val="214153692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844550" y="476250"/>
            <a:ext cx="10502900" cy="1143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3" name="Shape 3"/>
          <p:cNvSpPr>
            <a:spLocks noGrp="1"/>
          </p:cNvSpPr>
          <p:nvPr>
            <p:ph type="body" idx="1"/>
          </p:nvPr>
        </p:nvSpPr>
        <p:spPr>
          <a:xfrm>
            <a:off x="844550" y="1619250"/>
            <a:ext cx="10502900" cy="460375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5979516" y="6540500"/>
            <a:ext cx="226619" cy="656590"/>
          </a:xfrm>
          <a:prstGeom prst="rect">
            <a:avLst/>
          </a:prstGeom>
          <a:ln w="12700">
            <a:miter lim="400000"/>
          </a:ln>
        </p:spPr>
        <p:txBody>
          <a:bodyPr wrap="square" lIns="50800" tIns="50800" rIns="50800" bIns="50800">
            <a:spAutoFit/>
          </a:bodyPr>
          <a:lstStyle>
            <a:lvl1pPr>
              <a:defRPr sz="12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820" r:id="rId1"/>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9pPr>
    </p:titleStyle>
    <p:body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FEDE3"/>
        </a:solidFill>
        <a:effectLst/>
      </p:bgPr>
    </p:bg>
    <p:spTree>
      <p:nvGrpSpPr>
        <p:cNvPr id="1" name=""/>
        <p:cNvGrpSpPr/>
        <p:nvPr/>
      </p:nvGrpSpPr>
      <p:grpSpPr>
        <a:xfrm>
          <a:off x="0" y="0"/>
          <a:ext cx="0" cy="0"/>
          <a:chOff x="0" y="0"/>
          <a:chExt cx="0" cy="0"/>
        </a:xfrm>
      </p:grpSpPr>
      <p:sp>
        <p:nvSpPr>
          <p:cNvPr id="2" name="Side barRectangle 8"/>
          <p:cNvSpPr/>
          <p:nvPr/>
        </p:nvSpPr>
        <p:spPr>
          <a:xfrm>
            <a:off x="478094" y="376"/>
            <a:ext cx="228601" cy="6858001"/>
          </a:xfrm>
          <a:prstGeom prst="rect">
            <a:avLst/>
          </a:prstGeom>
          <a:solidFill>
            <a:srgbClr val="191B0E"/>
          </a:solidFill>
          <a:ln w="12700">
            <a:miter lim="400000"/>
          </a:ln>
        </p:spPr>
        <p:txBody>
          <a:bodyPr lIns="45719" rIns="45719"/>
          <a:lstStyle/>
          <a:p>
            <a:endParaRPr/>
          </a:p>
        </p:txBody>
      </p:sp>
      <p:sp>
        <p:nvSpPr>
          <p:cNvPr id="3" name="Title Text"/>
          <p:cNvSpPr txBox="1">
            <a:spLocks noGrp="1"/>
          </p:cNvSpPr>
          <p:nvPr>
            <p:ph type="title"/>
          </p:nvPr>
        </p:nvSpPr>
        <p:spPr>
          <a:xfrm>
            <a:off x="609600" y="274637"/>
            <a:ext cx="109728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Title Text</a:t>
            </a:r>
          </a:p>
        </p:txBody>
      </p:sp>
      <p:sp>
        <p:nvSpPr>
          <p:cNvPr id="4"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10795418" y="6523206"/>
            <a:ext cx="273610" cy="264974"/>
          </a:xfrm>
          <a:prstGeom prst="rect">
            <a:avLst/>
          </a:prstGeom>
          <a:ln w="12700">
            <a:miter lim="400000"/>
          </a:ln>
        </p:spPr>
        <p:txBody>
          <a:bodyPr wrap="none" lIns="45719" rIns="45719" anchor="ctr">
            <a:spAutoFit/>
          </a:bodyPr>
          <a:lstStyle>
            <a:lvl1pPr algn="r">
              <a:defRPr sz="1200">
                <a:solidFill>
                  <a:srgbClr val="191B0E"/>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txStyles>
    <p:titleStyle>
      <a:lvl1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j-lt"/>
          <a:ea typeface="+mj-ea"/>
          <a:cs typeface="+mj-cs"/>
          <a:sym typeface="Franklin Gothic Book"/>
        </a:defRPr>
      </a:lvl1pPr>
      <a:lvl2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j-lt"/>
          <a:ea typeface="+mj-ea"/>
          <a:cs typeface="+mj-cs"/>
          <a:sym typeface="Franklin Gothic Book"/>
        </a:defRPr>
      </a:lvl2pPr>
      <a:lvl3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j-lt"/>
          <a:ea typeface="+mj-ea"/>
          <a:cs typeface="+mj-cs"/>
          <a:sym typeface="Franklin Gothic Book"/>
        </a:defRPr>
      </a:lvl3pPr>
      <a:lvl4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j-lt"/>
          <a:ea typeface="+mj-ea"/>
          <a:cs typeface="+mj-cs"/>
          <a:sym typeface="Franklin Gothic Book"/>
        </a:defRPr>
      </a:lvl4pPr>
      <a:lvl5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j-lt"/>
          <a:ea typeface="+mj-ea"/>
          <a:cs typeface="+mj-cs"/>
          <a:sym typeface="Franklin Gothic Book"/>
        </a:defRPr>
      </a:lvl5pPr>
      <a:lvl6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j-lt"/>
          <a:ea typeface="+mj-ea"/>
          <a:cs typeface="+mj-cs"/>
          <a:sym typeface="Franklin Gothic Book"/>
        </a:defRPr>
      </a:lvl6pPr>
      <a:lvl7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j-lt"/>
          <a:ea typeface="+mj-ea"/>
          <a:cs typeface="+mj-cs"/>
          <a:sym typeface="Franklin Gothic Book"/>
        </a:defRPr>
      </a:lvl7pPr>
      <a:lvl8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j-lt"/>
          <a:ea typeface="+mj-ea"/>
          <a:cs typeface="+mj-cs"/>
          <a:sym typeface="Franklin Gothic Book"/>
        </a:defRPr>
      </a:lvl8pPr>
      <a:lvl9pPr marL="0" marR="0" indent="0" algn="l" defTabSz="914400" rtl="0" latinLnBrk="0">
        <a:lnSpc>
          <a:spcPct val="89000"/>
        </a:lnSpc>
        <a:spcBef>
          <a:spcPts val="0"/>
        </a:spcBef>
        <a:spcAft>
          <a:spcPts val="0"/>
        </a:spcAft>
        <a:buClrTx/>
        <a:buSzTx/>
        <a:buFontTx/>
        <a:buNone/>
        <a:tabLst/>
        <a:defRPr sz="4400" b="0" i="0" u="none" strike="noStrike" cap="none" spc="0" baseline="0">
          <a:solidFill>
            <a:srgbClr val="191B0E"/>
          </a:solidFill>
          <a:uFillTx/>
          <a:latin typeface="+mj-lt"/>
          <a:ea typeface="+mj-ea"/>
          <a:cs typeface="+mj-cs"/>
          <a:sym typeface="Franklin Gothic Book"/>
        </a:defRPr>
      </a:lvl9pPr>
    </p:titleStyle>
    <p:bodyStyle>
      <a:lvl1pPr marL="345643" marR="0" indent="-345643" algn="l" defTabSz="914400" rtl="0" latinLnBrk="0">
        <a:lnSpc>
          <a:spcPct val="84600"/>
        </a:lnSpc>
        <a:spcBef>
          <a:spcPts val="1000"/>
        </a:spcBef>
        <a:spcAft>
          <a:spcPts val="0"/>
        </a:spcAft>
        <a:buClrTx/>
        <a:buSzPct val="100000"/>
        <a:buFont typeface="Helvetica Neue"/>
        <a:buChar char="■"/>
        <a:tabLst/>
        <a:defRPr sz="1800" b="0" i="0" u="none" strike="noStrike" cap="none" spc="0" baseline="0">
          <a:solidFill>
            <a:srgbClr val="191B0E"/>
          </a:solidFill>
          <a:uFillTx/>
          <a:latin typeface="+mj-lt"/>
          <a:ea typeface="+mj-ea"/>
          <a:cs typeface="+mj-cs"/>
          <a:sym typeface="Franklin Gothic Book"/>
        </a:defRPr>
      </a:lvl1pPr>
      <a:lvl2pPr marL="875995" marR="0" indent="-345643" algn="l" defTabSz="914400" rtl="0" latinLnBrk="0">
        <a:lnSpc>
          <a:spcPct val="84600"/>
        </a:lnSpc>
        <a:spcBef>
          <a:spcPts val="1000"/>
        </a:spcBef>
        <a:spcAft>
          <a:spcPts val="0"/>
        </a:spcAft>
        <a:buClrTx/>
        <a:buSzPct val="100000"/>
        <a:buFont typeface="Helvetica Neue"/>
        <a:buChar char="–"/>
        <a:tabLst/>
        <a:defRPr sz="1800" b="0" i="0" u="none" strike="noStrike" cap="none" spc="0" baseline="0">
          <a:solidFill>
            <a:srgbClr val="191B0E"/>
          </a:solidFill>
          <a:uFillTx/>
          <a:latin typeface="+mj-lt"/>
          <a:ea typeface="+mj-ea"/>
          <a:cs typeface="+mj-cs"/>
          <a:sym typeface="Franklin Gothic Book"/>
        </a:defRPr>
      </a:lvl2pPr>
      <a:lvl3pPr marL="1371600" marR="0" indent="-384047" algn="l" defTabSz="914400" rtl="0" latinLnBrk="0">
        <a:lnSpc>
          <a:spcPct val="84600"/>
        </a:lnSpc>
        <a:spcBef>
          <a:spcPts val="1000"/>
        </a:spcBef>
        <a:spcAft>
          <a:spcPts val="0"/>
        </a:spcAft>
        <a:buClrTx/>
        <a:buSzPct val="100000"/>
        <a:buFont typeface="Helvetica Neue"/>
        <a:buChar char="■"/>
        <a:tabLst/>
        <a:defRPr sz="1800" b="0" i="0" u="none" strike="noStrike" cap="none" spc="0" baseline="0">
          <a:solidFill>
            <a:srgbClr val="191B0E"/>
          </a:solidFill>
          <a:uFillTx/>
          <a:latin typeface="+mj-lt"/>
          <a:ea typeface="+mj-ea"/>
          <a:cs typeface="+mj-cs"/>
          <a:sym typeface="Franklin Gothic Book"/>
        </a:defRPr>
      </a:lvl3pPr>
      <a:lvl4pPr marL="1828800" marR="0" indent="-384047" algn="l" defTabSz="914400" rtl="0" latinLnBrk="0">
        <a:lnSpc>
          <a:spcPct val="84600"/>
        </a:lnSpc>
        <a:spcBef>
          <a:spcPts val="1000"/>
        </a:spcBef>
        <a:spcAft>
          <a:spcPts val="0"/>
        </a:spcAft>
        <a:buClrTx/>
        <a:buSzPct val="100000"/>
        <a:buFont typeface="Helvetica Neue"/>
        <a:buChar char="–"/>
        <a:tabLst/>
        <a:defRPr sz="1800" b="0" i="0" u="none" strike="noStrike" cap="none" spc="0" baseline="0">
          <a:solidFill>
            <a:srgbClr val="191B0E"/>
          </a:solidFill>
          <a:uFillTx/>
          <a:latin typeface="+mj-lt"/>
          <a:ea typeface="+mj-ea"/>
          <a:cs typeface="+mj-cs"/>
          <a:sym typeface="Franklin Gothic Book"/>
        </a:defRPr>
      </a:lvl4pPr>
      <a:lvl5pPr marL="2334005" marR="0" indent="-432054" algn="l" defTabSz="914400" rtl="0" latinLnBrk="0">
        <a:lnSpc>
          <a:spcPct val="84600"/>
        </a:lnSpc>
        <a:spcBef>
          <a:spcPts val="1000"/>
        </a:spcBef>
        <a:spcAft>
          <a:spcPts val="0"/>
        </a:spcAft>
        <a:buClrTx/>
        <a:buSzPct val="100000"/>
        <a:buFont typeface="Helvetica Neue"/>
        <a:buChar char="■"/>
        <a:tabLst/>
        <a:defRPr sz="1800" b="0" i="0" u="none" strike="noStrike" cap="none" spc="0" baseline="0">
          <a:solidFill>
            <a:srgbClr val="191B0E"/>
          </a:solidFill>
          <a:uFillTx/>
          <a:latin typeface="+mj-lt"/>
          <a:ea typeface="+mj-ea"/>
          <a:cs typeface="+mj-cs"/>
          <a:sym typeface="Franklin Gothic Book"/>
        </a:defRPr>
      </a:lvl5pPr>
      <a:lvl6pPr marL="2791205" marR="0" indent="-432054" algn="l" defTabSz="914400" rtl="0" latinLnBrk="0">
        <a:lnSpc>
          <a:spcPct val="84600"/>
        </a:lnSpc>
        <a:spcBef>
          <a:spcPts val="1000"/>
        </a:spcBef>
        <a:spcAft>
          <a:spcPts val="0"/>
        </a:spcAft>
        <a:buClrTx/>
        <a:buSzPct val="100000"/>
        <a:buFont typeface="Helvetica Neue"/>
        <a:buChar char="–"/>
        <a:tabLst/>
        <a:defRPr sz="1800" b="0" i="0" u="none" strike="noStrike" cap="none" spc="0" baseline="0">
          <a:solidFill>
            <a:srgbClr val="191B0E"/>
          </a:solidFill>
          <a:uFillTx/>
          <a:latin typeface="+mj-lt"/>
          <a:ea typeface="+mj-ea"/>
          <a:cs typeface="+mj-cs"/>
          <a:sym typeface="Franklin Gothic Book"/>
        </a:defRPr>
      </a:lvl6pPr>
      <a:lvl7pPr marL="3310128" marR="0" indent="-493776" algn="l" defTabSz="914400" rtl="0" latinLnBrk="0">
        <a:lnSpc>
          <a:spcPct val="84600"/>
        </a:lnSpc>
        <a:spcBef>
          <a:spcPts val="1000"/>
        </a:spcBef>
        <a:spcAft>
          <a:spcPts val="0"/>
        </a:spcAft>
        <a:buClrTx/>
        <a:buSzPct val="100000"/>
        <a:buFont typeface="Helvetica Neue"/>
        <a:buChar char="■"/>
        <a:tabLst/>
        <a:defRPr sz="1800" b="0" i="0" u="none" strike="noStrike" cap="none" spc="0" baseline="0">
          <a:solidFill>
            <a:srgbClr val="191B0E"/>
          </a:solidFill>
          <a:uFillTx/>
          <a:latin typeface="+mj-lt"/>
          <a:ea typeface="+mj-ea"/>
          <a:cs typeface="+mj-cs"/>
          <a:sym typeface="Franklin Gothic Book"/>
        </a:defRPr>
      </a:lvl7pPr>
      <a:lvl8pPr marL="3767328" marR="0" indent="-493776" algn="l" defTabSz="914400" rtl="0" latinLnBrk="0">
        <a:lnSpc>
          <a:spcPct val="84600"/>
        </a:lnSpc>
        <a:spcBef>
          <a:spcPts val="1000"/>
        </a:spcBef>
        <a:spcAft>
          <a:spcPts val="0"/>
        </a:spcAft>
        <a:buClrTx/>
        <a:buSzPct val="100000"/>
        <a:buFont typeface="Helvetica Neue"/>
        <a:buChar char="–"/>
        <a:tabLst/>
        <a:defRPr sz="1800" b="0" i="0" u="none" strike="noStrike" cap="none" spc="0" baseline="0">
          <a:solidFill>
            <a:srgbClr val="191B0E"/>
          </a:solidFill>
          <a:uFillTx/>
          <a:latin typeface="+mj-lt"/>
          <a:ea typeface="+mj-ea"/>
          <a:cs typeface="+mj-cs"/>
          <a:sym typeface="Franklin Gothic Book"/>
        </a:defRPr>
      </a:lvl8pPr>
      <a:lvl9pPr marL="4224528" marR="0" indent="-493776" algn="l" defTabSz="914400" rtl="0" latinLnBrk="0">
        <a:lnSpc>
          <a:spcPct val="84600"/>
        </a:lnSpc>
        <a:spcBef>
          <a:spcPts val="1000"/>
        </a:spcBef>
        <a:spcAft>
          <a:spcPts val="0"/>
        </a:spcAft>
        <a:buClrTx/>
        <a:buSzPct val="100000"/>
        <a:buFont typeface="Helvetica Neue"/>
        <a:buChar char="■"/>
        <a:tabLst/>
        <a:defRPr sz="1800" b="0" i="0" u="none" strike="noStrike" cap="none" spc="0" baseline="0">
          <a:solidFill>
            <a:srgbClr val="191B0E"/>
          </a:solidFill>
          <a:uFillTx/>
          <a:latin typeface="+mj-lt"/>
          <a:ea typeface="+mj-ea"/>
          <a:cs typeface="+mj-cs"/>
          <a:sym typeface="Franklin Gothic Book"/>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Franklin Gothic Book"/>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www.fahrschule.de/Fragenkatalog/1.1.07-021" TargetMode="External"/><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22.png"/><Relationship Id="rId4" Type="http://schemas.openxmlformats.org/officeDocument/2006/relationships/image" Target="../media/image21.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3.xml"/><Relationship Id="rId1" Type="http://schemas.openxmlformats.org/officeDocument/2006/relationships/video" Target="https://www.youtube.com/embed/WeM984dk220?feature=oembed"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3.xml"/><Relationship Id="rId1" Type="http://schemas.openxmlformats.org/officeDocument/2006/relationships/video" Target="https://www.youtube.com/embed/9kgPt-lNYGY?start=27&amp;feature=oembed"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3.xml"/><Relationship Id="rId1" Type="http://schemas.openxmlformats.org/officeDocument/2006/relationships/video" Target="https://www.youtube.com/embed/nCU-cDOcRIE?feature=oembed"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hape 129">
            <a:extLst>
              <a:ext uri="{FF2B5EF4-FFF2-40B4-BE49-F238E27FC236}">
                <a16:creationId xmlns:a16="http://schemas.microsoft.com/office/drawing/2014/main" id="{9615C0F1-6B1A-4FBF-B6C7-598F8BD78008}"/>
              </a:ext>
            </a:extLst>
          </p:cNvPr>
          <p:cNvSpPr/>
          <p:nvPr/>
        </p:nvSpPr>
        <p:spPr>
          <a:xfrm>
            <a:off x="108201" y="3723951"/>
            <a:ext cx="11936894" cy="882293"/>
          </a:xfrm>
          <a:prstGeom prst="rect">
            <a:avLst/>
          </a:prstGeom>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1pPr>
            <a:lvl2pPr marL="0" marR="0" indent="1143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2pPr>
            <a:lvl3pPr marL="0" marR="0" indent="2286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3pPr>
            <a:lvl4pPr marL="0" marR="0" indent="3429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4pPr>
            <a:lvl5pPr marL="0" marR="0" indent="4572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5pPr>
            <a:lvl6pPr marL="0" marR="0" indent="5715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6pPr>
            <a:lvl7pPr marL="0" marR="0" indent="6858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7pPr>
            <a:lvl8pPr marL="0" marR="0" indent="8001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8pPr>
            <a:lvl9pPr marL="0" marR="0" indent="9144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9pPr>
          </a:lstStyle>
          <a:p>
            <a:r>
              <a:rPr lang="en-US" sz="5400" b="1" dirty="0">
                <a:solidFill>
                  <a:schemeClr val="bg1"/>
                </a:solidFill>
                <a:latin typeface="Freight" panose="02000606030000020004" pitchFamily="50" charset="0"/>
              </a:rPr>
              <a:t>The webinar will begin at 10:30am</a:t>
            </a:r>
            <a:endParaRPr lang="en-US" sz="5400" dirty="0">
              <a:solidFill>
                <a:schemeClr val="bg1"/>
              </a:solidFill>
              <a:latin typeface="Freight" panose="02000606030000020004" pitchFamily="50" charset="0"/>
            </a:endParaRPr>
          </a:p>
        </p:txBody>
      </p:sp>
      <p:sp>
        <p:nvSpPr>
          <p:cNvPr id="4" name="Shape 129">
            <a:extLst>
              <a:ext uri="{FF2B5EF4-FFF2-40B4-BE49-F238E27FC236}">
                <a16:creationId xmlns:a16="http://schemas.microsoft.com/office/drawing/2014/main" id="{CE362F31-08BF-4847-805D-949A845708C6}"/>
              </a:ext>
            </a:extLst>
          </p:cNvPr>
          <p:cNvSpPr/>
          <p:nvPr/>
        </p:nvSpPr>
        <p:spPr>
          <a:xfrm>
            <a:off x="0" y="6206539"/>
            <a:ext cx="12191999" cy="420628"/>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1pPr>
            <a:lvl2pPr marL="0" marR="0" indent="1143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2pPr>
            <a:lvl3pPr marL="0" marR="0" indent="2286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3pPr>
            <a:lvl4pPr marL="0" marR="0" indent="3429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4pPr>
            <a:lvl5pPr marL="0" marR="0" indent="4572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5pPr>
            <a:lvl6pPr marL="0" marR="0" indent="5715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6pPr>
            <a:lvl7pPr marL="0" marR="0" indent="6858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7pPr>
            <a:lvl8pPr marL="0" marR="0" indent="8001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8pPr>
            <a:lvl9pPr marL="0" marR="0" indent="9144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9pPr>
          </a:lstStyle>
          <a:p>
            <a:r>
              <a:rPr lang="en-US" sz="2400" dirty="0">
                <a:solidFill>
                  <a:schemeClr val="bg1"/>
                </a:solidFill>
                <a:latin typeface="Freight" panose="02000606030000020004" pitchFamily="50" charset="0"/>
              </a:rPr>
              <a:t>#APPGCW</a:t>
            </a:r>
          </a:p>
        </p:txBody>
      </p:sp>
    </p:spTree>
    <p:extLst>
      <p:ext uri="{BB962C8B-B14F-4D97-AF65-F5344CB8AC3E}">
        <p14:creationId xmlns:p14="http://schemas.microsoft.com/office/powerpoint/2010/main" val="172415256"/>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63E07-AEA3-48FB-8378-788CF30846C2}"/>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44A938A6-67A7-45B5-8C67-CC50868EA0AE}"/>
              </a:ext>
            </a:extLst>
          </p:cNvPr>
          <p:cNvSpPr>
            <a:spLocks noGrp="1"/>
          </p:cNvSpPr>
          <p:nvPr>
            <p:ph type="body" sz="quarter" idx="1"/>
          </p:nvPr>
        </p:nvSpPr>
        <p:spPr/>
        <p:txBody>
          <a:bodyPr/>
          <a:lstStyle/>
          <a:p>
            <a:endParaRPr lang="en-GB"/>
          </a:p>
        </p:txBody>
      </p:sp>
      <p:pic>
        <p:nvPicPr>
          <p:cNvPr id="5" name="Picture 4" descr="A picture containing food&#10;&#10;Description automatically generated">
            <a:extLst>
              <a:ext uri="{FF2B5EF4-FFF2-40B4-BE49-F238E27FC236}">
                <a16:creationId xmlns:a16="http://schemas.microsoft.com/office/drawing/2014/main" id="{861C4205-B641-4469-828B-FEB826224D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hape 129">
            <a:extLst>
              <a:ext uri="{FF2B5EF4-FFF2-40B4-BE49-F238E27FC236}">
                <a16:creationId xmlns:a16="http://schemas.microsoft.com/office/drawing/2014/main" id="{7C8ADB63-9FCE-4199-BDFA-78605B88EF4B}"/>
              </a:ext>
            </a:extLst>
          </p:cNvPr>
          <p:cNvSpPr/>
          <p:nvPr/>
        </p:nvSpPr>
        <p:spPr>
          <a:xfrm>
            <a:off x="0" y="6437372"/>
            <a:ext cx="12191999" cy="420628"/>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1pPr>
            <a:lvl2pPr marL="0" marR="0" indent="1143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2pPr>
            <a:lvl3pPr marL="0" marR="0" indent="2286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3pPr>
            <a:lvl4pPr marL="0" marR="0" indent="3429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4pPr>
            <a:lvl5pPr marL="0" marR="0" indent="4572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5pPr>
            <a:lvl6pPr marL="0" marR="0" indent="5715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6pPr>
            <a:lvl7pPr marL="0" marR="0" indent="6858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7pPr>
            <a:lvl8pPr marL="0" marR="0" indent="8001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8pPr>
            <a:lvl9pPr marL="0" marR="0" indent="9144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9pPr>
          </a:lstStyle>
          <a:p>
            <a:r>
              <a:rPr lang="en-US" sz="2400" dirty="0">
                <a:solidFill>
                  <a:schemeClr val="bg1"/>
                </a:solidFill>
                <a:latin typeface="Freight" panose="02000606030000020004" pitchFamily="50" charset="0"/>
              </a:rPr>
              <a:t>#APPGCW</a:t>
            </a:r>
          </a:p>
        </p:txBody>
      </p:sp>
    </p:spTree>
    <p:extLst>
      <p:ext uri="{BB962C8B-B14F-4D97-AF65-F5344CB8AC3E}">
        <p14:creationId xmlns:p14="http://schemas.microsoft.com/office/powerpoint/2010/main" val="210855578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hape 129">
            <a:extLst>
              <a:ext uri="{FF2B5EF4-FFF2-40B4-BE49-F238E27FC236}">
                <a16:creationId xmlns:a16="http://schemas.microsoft.com/office/drawing/2014/main" id="{9615C0F1-6B1A-4FBF-B6C7-598F8BD78008}"/>
              </a:ext>
            </a:extLst>
          </p:cNvPr>
          <p:cNvSpPr/>
          <p:nvPr/>
        </p:nvSpPr>
        <p:spPr>
          <a:xfrm>
            <a:off x="108201" y="2892955"/>
            <a:ext cx="11936894" cy="2544286"/>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1pPr>
            <a:lvl2pPr marL="0" marR="0" indent="1143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2pPr>
            <a:lvl3pPr marL="0" marR="0" indent="2286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3pPr>
            <a:lvl4pPr marL="0" marR="0" indent="3429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4pPr>
            <a:lvl5pPr marL="0" marR="0" indent="4572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5pPr>
            <a:lvl6pPr marL="0" marR="0" indent="5715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6pPr>
            <a:lvl7pPr marL="0" marR="0" indent="6858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7pPr>
            <a:lvl8pPr marL="0" marR="0" indent="8001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8pPr>
            <a:lvl9pPr marL="0" marR="0" indent="9144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9pPr>
          </a:lstStyle>
          <a:p>
            <a:r>
              <a:rPr lang="en-US" sz="5400" b="1" i="0" dirty="0">
                <a:solidFill>
                  <a:schemeClr val="bg1"/>
                </a:solidFill>
                <a:effectLst/>
                <a:latin typeface="Freight" panose="02000606030000020004" pitchFamily="50" charset="0"/>
              </a:rPr>
              <a:t>Ruth Cadbury MP &amp; </a:t>
            </a:r>
            <a:r>
              <a:rPr lang="en-US" sz="5400" b="1" i="0" dirty="0" err="1">
                <a:solidFill>
                  <a:schemeClr val="bg1"/>
                </a:solidFill>
                <a:effectLst/>
                <a:latin typeface="Freight" panose="02000606030000020004" pitchFamily="50" charset="0"/>
              </a:rPr>
              <a:t>Selaine</a:t>
            </a:r>
            <a:r>
              <a:rPr lang="en-US" sz="5400" b="1" i="0" dirty="0">
                <a:solidFill>
                  <a:schemeClr val="bg1"/>
                </a:solidFill>
                <a:effectLst/>
                <a:latin typeface="Freight" panose="02000606030000020004" pitchFamily="50" charset="0"/>
              </a:rPr>
              <a:t> Saxby MP</a:t>
            </a:r>
          </a:p>
          <a:p>
            <a:r>
              <a:rPr lang="en-US" sz="5400" b="0" i="0" dirty="0">
                <a:solidFill>
                  <a:schemeClr val="bg1"/>
                </a:solidFill>
                <a:effectLst/>
                <a:latin typeface="Freight" panose="02000606030000020004" pitchFamily="50" charset="0"/>
              </a:rPr>
              <a:t> Co Chairs </a:t>
            </a:r>
          </a:p>
          <a:p>
            <a:r>
              <a:rPr lang="en-US" sz="5400" b="0" i="0" dirty="0">
                <a:solidFill>
                  <a:schemeClr val="bg1"/>
                </a:solidFill>
                <a:effectLst/>
                <a:latin typeface="Freight" panose="02000606030000020004" pitchFamily="50" charset="0"/>
              </a:rPr>
              <a:t>All Party Group for Cycling and Walking </a:t>
            </a:r>
            <a:endParaRPr lang="en-US" sz="5400" dirty="0">
              <a:solidFill>
                <a:schemeClr val="bg1"/>
              </a:solidFill>
              <a:latin typeface="Freight" panose="02000606030000020004" pitchFamily="50" charset="0"/>
            </a:endParaRPr>
          </a:p>
        </p:txBody>
      </p:sp>
      <p:sp>
        <p:nvSpPr>
          <p:cNvPr id="4" name="Shape 129">
            <a:extLst>
              <a:ext uri="{FF2B5EF4-FFF2-40B4-BE49-F238E27FC236}">
                <a16:creationId xmlns:a16="http://schemas.microsoft.com/office/drawing/2014/main" id="{87DA18B3-8CA0-4706-9E5A-324298323915}"/>
              </a:ext>
            </a:extLst>
          </p:cNvPr>
          <p:cNvSpPr/>
          <p:nvPr/>
        </p:nvSpPr>
        <p:spPr>
          <a:xfrm>
            <a:off x="0" y="6206539"/>
            <a:ext cx="12191999" cy="420628"/>
          </a:xfrm>
          <a:prstGeom prst="rect">
            <a:avLst/>
          </a:prstGeom>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1pPr>
            <a:lvl2pPr marL="0" marR="0" indent="1143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2pPr>
            <a:lvl3pPr marL="0" marR="0" indent="2286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3pPr>
            <a:lvl4pPr marL="0" marR="0" indent="3429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4pPr>
            <a:lvl5pPr marL="0" marR="0" indent="4572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5pPr>
            <a:lvl6pPr marL="0" marR="0" indent="5715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6pPr>
            <a:lvl7pPr marL="0" marR="0" indent="6858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7pPr>
            <a:lvl8pPr marL="0" marR="0" indent="8001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8pPr>
            <a:lvl9pPr marL="0" marR="0" indent="9144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9pPr>
          </a:lstStyle>
          <a:p>
            <a:r>
              <a:rPr lang="en-US" sz="2400" dirty="0">
                <a:solidFill>
                  <a:schemeClr val="bg1"/>
                </a:solidFill>
                <a:latin typeface="Freight" panose="02000606030000020004" pitchFamily="50" charset="0"/>
              </a:rPr>
              <a:t>#APPGCW</a:t>
            </a:r>
          </a:p>
        </p:txBody>
      </p:sp>
    </p:spTree>
    <p:extLst>
      <p:ext uri="{BB962C8B-B14F-4D97-AF65-F5344CB8AC3E}">
        <p14:creationId xmlns:p14="http://schemas.microsoft.com/office/powerpoint/2010/main" val="2826526011"/>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7A074F77-8920-481A-B245-8B85030D772F}"/>
              </a:ext>
            </a:extLst>
          </p:cNvPr>
          <p:cNvSpPr/>
          <p:nvPr/>
        </p:nvSpPr>
        <p:spPr>
          <a:xfrm>
            <a:off x="519107" y="2276543"/>
            <a:ext cx="1662544" cy="133313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solidFill>
                <a:schemeClr val="bg1"/>
              </a:solidFill>
            </a:endParaRPr>
          </a:p>
        </p:txBody>
      </p:sp>
      <p:sp>
        <p:nvSpPr>
          <p:cNvPr id="11" name="TextBox 10">
            <a:extLst>
              <a:ext uri="{FF2B5EF4-FFF2-40B4-BE49-F238E27FC236}">
                <a16:creationId xmlns:a16="http://schemas.microsoft.com/office/drawing/2014/main" id="{7C47D188-172A-4683-8E7C-46DBB62D07EC}"/>
              </a:ext>
            </a:extLst>
          </p:cNvPr>
          <p:cNvSpPr txBox="1"/>
          <p:nvPr/>
        </p:nvSpPr>
        <p:spPr>
          <a:xfrm>
            <a:off x="2177975" y="5459103"/>
            <a:ext cx="3953165" cy="1077218"/>
          </a:xfrm>
          <a:prstGeom prst="rect">
            <a:avLst/>
          </a:prstGeom>
          <a:noFill/>
        </p:spPr>
        <p:txBody>
          <a:bodyPr wrap="square" rtlCol="0">
            <a:spAutoFit/>
          </a:bodyPr>
          <a:lstStyle/>
          <a:p>
            <a:pPr algn="ctr"/>
            <a:r>
              <a:rPr lang="en-GB" sz="1600" b="1" dirty="0">
                <a:solidFill>
                  <a:schemeClr val="bg1"/>
                </a:solidFill>
                <a:effectLst/>
                <a:latin typeface="Freight" panose="02000606030000020004" pitchFamily="50" charset="0"/>
              </a:rPr>
              <a:t>Roger Geffen MBE</a:t>
            </a:r>
          </a:p>
          <a:p>
            <a:pPr algn="ctr"/>
            <a:r>
              <a:rPr lang="en-GB" sz="1600" b="0" i="0" dirty="0">
                <a:solidFill>
                  <a:schemeClr val="bg1"/>
                </a:solidFill>
                <a:effectLst/>
                <a:latin typeface="Freight" panose="02000606030000020004" pitchFamily="50" charset="0"/>
              </a:rPr>
              <a:t> Policy Director</a:t>
            </a:r>
          </a:p>
          <a:p>
            <a:pPr algn="ctr"/>
            <a:r>
              <a:rPr lang="en-GB" sz="1600" b="0" i="0" dirty="0">
                <a:solidFill>
                  <a:schemeClr val="bg1"/>
                </a:solidFill>
                <a:effectLst/>
                <a:latin typeface="Freight" panose="02000606030000020004" pitchFamily="50" charset="0"/>
              </a:rPr>
              <a:t> Cycling UK</a:t>
            </a:r>
            <a:br>
              <a:rPr lang="en-GB" sz="1600" dirty="0">
                <a:solidFill>
                  <a:schemeClr val="bg1"/>
                </a:solidFill>
                <a:latin typeface="Freight" panose="02000606030000020004" pitchFamily="50" charset="0"/>
              </a:rPr>
            </a:br>
            <a:endParaRPr lang="en-US" sz="1600" dirty="0">
              <a:solidFill>
                <a:schemeClr val="bg1"/>
              </a:solidFill>
              <a:latin typeface="Freight" panose="02000606030000020004" pitchFamily="50" charset="0"/>
            </a:endParaRPr>
          </a:p>
        </p:txBody>
      </p:sp>
      <p:sp>
        <p:nvSpPr>
          <p:cNvPr id="12" name="Oval 11">
            <a:extLst>
              <a:ext uri="{FF2B5EF4-FFF2-40B4-BE49-F238E27FC236}">
                <a16:creationId xmlns:a16="http://schemas.microsoft.com/office/drawing/2014/main" id="{2FE99073-3A25-4707-A890-B301DF7B6FFB}"/>
              </a:ext>
            </a:extLst>
          </p:cNvPr>
          <p:cNvSpPr/>
          <p:nvPr/>
        </p:nvSpPr>
        <p:spPr>
          <a:xfrm>
            <a:off x="6477062" y="2305706"/>
            <a:ext cx="1662544" cy="1333134"/>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solidFill>
                <a:schemeClr val="bg1"/>
              </a:solidFill>
            </a:endParaRPr>
          </a:p>
        </p:txBody>
      </p:sp>
      <p:sp>
        <p:nvSpPr>
          <p:cNvPr id="15" name="Oval 14">
            <a:extLst>
              <a:ext uri="{FF2B5EF4-FFF2-40B4-BE49-F238E27FC236}">
                <a16:creationId xmlns:a16="http://schemas.microsoft.com/office/drawing/2014/main" id="{EF04E34B-9883-4F03-8AE3-709A58683B81}"/>
              </a:ext>
            </a:extLst>
          </p:cNvPr>
          <p:cNvSpPr/>
          <p:nvPr/>
        </p:nvSpPr>
        <p:spPr>
          <a:xfrm>
            <a:off x="6502397" y="3716255"/>
            <a:ext cx="1662544" cy="1333134"/>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solidFill>
                <a:schemeClr val="bg1"/>
              </a:solidFill>
            </a:endParaRPr>
          </a:p>
        </p:txBody>
      </p:sp>
      <p:sp>
        <p:nvSpPr>
          <p:cNvPr id="17" name="TextBox 16">
            <a:extLst>
              <a:ext uri="{FF2B5EF4-FFF2-40B4-BE49-F238E27FC236}">
                <a16:creationId xmlns:a16="http://schemas.microsoft.com/office/drawing/2014/main" id="{A739740D-0365-4E9E-8149-3D0596373161}"/>
              </a:ext>
            </a:extLst>
          </p:cNvPr>
          <p:cNvSpPr txBox="1"/>
          <p:nvPr/>
        </p:nvSpPr>
        <p:spPr>
          <a:xfrm>
            <a:off x="2142834" y="2556774"/>
            <a:ext cx="3953165" cy="830997"/>
          </a:xfrm>
          <a:prstGeom prst="rect">
            <a:avLst/>
          </a:prstGeom>
          <a:noFill/>
        </p:spPr>
        <p:txBody>
          <a:bodyPr wrap="square" rtlCol="0">
            <a:spAutoFit/>
          </a:bodyPr>
          <a:lstStyle/>
          <a:p>
            <a:pPr algn="ctr"/>
            <a:r>
              <a:rPr lang="en-US" sz="1600" b="1" dirty="0">
                <a:solidFill>
                  <a:schemeClr val="bg1"/>
                </a:solidFill>
                <a:effectLst/>
                <a:latin typeface="Freight" panose="02000606030000020004" pitchFamily="50" charset="0"/>
              </a:rPr>
              <a:t>Ruth Cadbury MP</a:t>
            </a:r>
          </a:p>
          <a:p>
            <a:pPr algn="ctr"/>
            <a:r>
              <a:rPr lang="en-US" sz="1600" dirty="0">
                <a:solidFill>
                  <a:schemeClr val="bg1"/>
                </a:solidFill>
                <a:latin typeface="Freight" panose="02000606030000020004" pitchFamily="50" charset="0"/>
              </a:rPr>
              <a:t>Co-Chair</a:t>
            </a:r>
          </a:p>
          <a:p>
            <a:pPr algn="ctr"/>
            <a:r>
              <a:rPr lang="en-US" sz="1600" dirty="0">
                <a:solidFill>
                  <a:schemeClr val="bg1"/>
                </a:solidFill>
                <a:latin typeface="Freight" panose="02000606030000020004" pitchFamily="50" charset="0"/>
              </a:rPr>
              <a:t>All Party Group for Cycling &amp; Walking</a:t>
            </a:r>
            <a:endParaRPr lang="en-US" sz="1500" dirty="0">
              <a:solidFill>
                <a:schemeClr val="bg1"/>
              </a:solidFill>
              <a:latin typeface="Freight" panose="02000606030000020004" pitchFamily="50" charset="0"/>
            </a:endParaRPr>
          </a:p>
        </p:txBody>
      </p:sp>
      <p:sp>
        <p:nvSpPr>
          <p:cNvPr id="20" name="TextBox 19">
            <a:extLst>
              <a:ext uri="{FF2B5EF4-FFF2-40B4-BE49-F238E27FC236}">
                <a16:creationId xmlns:a16="http://schemas.microsoft.com/office/drawing/2014/main" id="{E951DDC5-E70E-4781-A4FE-13C5AA50C9EE}"/>
              </a:ext>
            </a:extLst>
          </p:cNvPr>
          <p:cNvSpPr txBox="1"/>
          <p:nvPr/>
        </p:nvSpPr>
        <p:spPr>
          <a:xfrm>
            <a:off x="8072583" y="2472135"/>
            <a:ext cx="3953165" cy="1000274"/>
          </a:xfrm>
          <a:prstGeom prst="rect">
            <a:avLst/>
          </a:prstGeom>
          <a:noFill/>
        </p:spPr>
        <p:txBody>
          <a:bodyPr wrap="square" rtlCol="0">
            <a:spAutoFit/>
          </a:bodyPr>
          <a:lstStyle/>
          <a:p>
            <a:pPr algn="ctr"/>
            <a:r>
              <a:rPr lang="en-US" sz="1600" b="1" i="0" dirty="0" err="1">
                <a:solidFill>
                  <a:schemeClr val="bg1"/>
                </a:solidFill>
                <a:effectLst/>
                <a:latin typeface="Freight" panose="02000606030000020004" pitchFamily="50" charset="0"/>
              </a:rPr>
              <a:t>Selaine</a:t>
            </a:r>
            <a:r>
              <a:rPr lang="en-US" sz="1600" b="1" i="0" dirty="0">
                <a:solidFill>
                  <a:schemeClr val="bg1"/>
                </a:solidFill>
                <a:effectLst/>
                <a:latin typeface="Freight" panose="02000606030000020004" pitchFamily="50" charset="0"/>
              </a:rPr>
              <a:t> Saxby MP</a:t>
            </a:r>
          </a:p>
          <a:p>
            <a:pPr algn="ctr"/>
            <a:r>
              <a:rPr lang="en-US" sz="1400" dirty="0">
                <a:solidFill>
                  <a:schemeClr val="bg1"/>
                </a:solidFill>
                <a:latin typeface="Freight" panose="02000606030000020004" pitchFamily="50" charset="0"/>
              </a:rPr>
              <a:t>Co-Chair</a:t>
            </a:r>
          </a:p>
          <a:p>
            <a:pPr algn="ctr"/>
            <a:r>
              <a:rPr lang="en-US" sz="1400" dirty="0">
                <a:solidFill>
                  <a:schemeClr val="bg1"/>
                </a:solidFill>
                <a:latin typeface="Freight" panose="02000606030000020004" pitchFamily="50" charset="0"/>
              </a:rPr>
              <a:t>All Party Group for Cycling &amp; Walking</a:t>
            </a:r>
          </a:p>
          <a:p>
            <a:pPr algn="ctr"/>
            <a:endParaRPr lang="en-US" sz="1500" dirty="0">
              <a:solidFill>
                <a:schemeClr val="bg1"/>
              </a:solidFill>
              <a:latin typeface="Freight" panose="02000606030000020004" pitchFamily="50" charset="0"/>
            </a:endParaRPr>
          </a:p>
        </p:txBody>
      </p:sp>
      <p:sp>
        <p:nvSpPr>
          <p:cNvPr id="2" name="Oval 1">
            <a:extLst>
              <a:ext uri="{FF2B5EF4-FFF2-40B4-BE49-F238E27FC236}">
                <a16:creationId xmlns:a16="http://schemas.microsoft.com/office/drawing/2014/main" id="{B0E9683B-05DE-4B29-9477-1D9DD6A57B3B}"/>
              </a:ext>
            </a:extLst>
          </p:cNvPr>
          <p:cNvSpPr/>
          <p:nvPr/>
        </p:nvSpPr>
        <p:spPr>
          <a:xfrm>
            <a:off x="515430" y="3693831"/>
            <a:ext cx="1662545" cy="1394690"/>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solidFill>
                <a:schemeClr val="bg1"/>
              </a:solidFill>
            </a:endParaRPr>
          </a:p>
        </p:txBody>
      </p:sp>
      <p:sp>
        <p:nvSpPr>
          <p:cNvPr id="4" name="TextBox 3">
            <a:extLst>
              <a:ext uri="{FF2B5EF4-FFF2-40B4-BE49-F238E27FC236}">
                <a16:creationId xmlns:a16="http://schemas.microsoft.com/office/drawing/2014/main" id="{AFD674D8-BF65-4434-9DCA-FCEA809AFEB4}"/>
              </a:ext>
            </a:extLst>
          </p:cNvPr>
          <p:cNvSpPr txBox="1"/>
          <p:nvPr/>
        </p:nvSpPr>
        <p:spPr>
          <a:xfrm>
            <a:off x="2142835" y="3913768"/>
            <a:ext cx="3953165" cy="1077218"/>
          </a:xfrm>
          <a:prstGeom prst="rect">
            <a:avLst/>
          </a:prstGeom>
          <a:noFill/>
        </p:spPr>
        <p:txBody>
          <a:bodyPr wrap="square" rtlCol="0">
            <a:spAutoFit/>
          </a:bodyPr>
          <a:lstStyle/>
          <a:p>
            <a:pPr algn="ctr"/>
            <a:r>
              <a:rPr lang="en-US" sz="1600" b="1" i="0" dirty="0">
                <a:solidFill>
                  <a:schemeClr val="bg1"/>
                </a:solidFill>
                <a:effectLst/>
                <a:latin typeface="Freight" panose="02000606030000020004" pitchFamily="50" charset="0"/>
              </a:rPr>
              <a:t>Joe Irvin OBE</a:t>
            </a:r>
          </a:p>
          <a:p>
            <a:pPr algn="ctr"/>
            <a:r>
              <a:rPr lang="en-US" sz="1600" b="0" i="0" dirty="0">
                <a:solidFill>
                  <a:schemeClr val="bg1"/>
                </a:solidFill>
                <a:effectLst/>
                <a:latin typeface="Freight" panose="02000606030000020004" pitchFamily="50" charset="0"/>
              </a:rPr>
              <a:t> Former CEO</a:t>
            </a:r>
          </a:p>
          <a:p>
            <a:pPr algn="ctr"/>
            <a:r>
              <a:rPr lang="en-US" sz="1600" b="0" i="0" dirty="0">
                <a:solidFill>
                  <a:schemeClr val="bg1"/>
                </a:solidFill>
                <a:effectLst/>
                <a:latin typeface="Freight" panose="02000606030000020004" pitchFamily="50" charset="0"/>
              </a:rPr>
              <a:t>Living Streets </a:t>
            </a:r>
            <a:br>
              <a:rPr lang="en-US" sz="1600" dirty="0">
                <a:solidFill>
                  <a:schemeClr val="bg1"/>
                </a:solidFill>
                <a:latin typeface="Freight" panose="02000606030000020004" pitchFamily="50" charset="0"/>
              </a:rPr>
            </a:br>
            <a:endParaRPr lang="en-US" sz="1600" dirty="0">
              <a:solidFill>
                <a:schemeClr val="bg1"/>
              </a:solidFill>
              <a:latin typeface="Freight" panose="02000606030000020004" pitchFamily="50" charset="0"/>
            </a:endParaRPr>
          </a:p>
        </p:txBody>
      </p:sp>
      <p:sp>
        <p:nvSpPr>
          <p:cNvPr id="5" name="TextBox 4">
            <a:extLst>
              <a:ext uri="{FF2B5EF4-FFF2-40B4-BE49-F238E27FC236}">
                <a16:creationId xmlns:a16="http://schemas.microsoft.com/office/drawing/2014/main" id="{304F5B4B-7690-4E4E-ABAA-FDFFB2A9F63D}"/>
              </a:ext>
            </a:extLst>
          </p:cNvPr>
          <p:cNvSpPr txBox="1"/>
          <p:nvPr/>
        </p:nvSpPr>
        <p:spPr>
          <a:xfrm>
            <a:off x="8238835" y="3913768"/>
            <a:ext cx="3953165" cy="1077218"/>
          </a:xfrm>
          <a:prstGeom prst="rect">
            <a:avLst/>
          </a:prstGeom>
          <a:noFill/>
        </p:spPr>
        <p:txBody>
          <a:bodyPr wrap="square" rtlCol="0">
            <a:spAutoFit/>
          </a:bodyPr>
          <a:lstStyle/>
          <a:p>
            <a:pPr algn="ctr"/>
            <a:r>
              <a:rPr lang="en-GB" sz="1600" b="1" i="0" dirty="0">
                <a:solidFill>
                  <a:schemeClr val="bg1"/>
                </a:solidFill>
                <a:effectLst/>
                <a:latin typeface="Freight" panose="02000606030000020004" pitchFamily="50" charset="0"/>
              </a:rPr>
              <a:t>Phil Jones</a:t>
            </a:r>
          </a:p>
          <a:p>
            <a:pPr algn="ctr"/>
            <a:r>
              <a:rPr lang="en-GB" sz="1600" b="0" i="0" dirty="0">
                <a:solidFill>
                  <a:schemeClr val="bg1"/>
                </a:solidFill>
                <a:effectLst/>
                <a:latin typeface="Freight" panose="02000606030000020004" pitchFamily="50" charset="0"/>
              </a:rPr>
              <a:t> Chairman</a:t>
            </a:r>
          </a:p>
          <a:p>
            <a:pPr algn="ctr"/>
            <a:r>
              <a:rPr lang="en-GB" sz="1600" b="0" i="0" dirty="0">
                <a:solidFill>
                  <a:schemeClr val="bg1"/>
                </a:solidFill>
                <a:effectLst/>
                <a:latin typeface="Freight" panose="02000606030000020004" pitchFamily="50" charset="0"/>
              </a:rPr>
              <a:t> PJA</a:t>
            </a:r>
            <a:br>
              <a:rPr lang="en-GB" sz="1600" dirty="0">
                <a:solidFill>
                  <a:schemeClr val="bg1"/>
                </a:solidFill>
                <a:latin typeface="Freight" panose="02000606030000020004" pitchFamily="50" charset="0"/>
              </a:rPr>
            </a:br>
            <a:endParaRPr lang="en-US" sz="1600" dirty="0">
              <a:solidFill>
                <a:schemeClr val="bg1"/>
              </a:solidFill>
              <a:latin typeface="Freight" panose="02000606030000020004" pitchFamily="50" charset="0"/>
            </a:endParaRPr>
          </a:p>
        </p:txBody>
      </p:sp>
      <p:sp>
        <p:nvSpPr>
          <p:cNvPr id="6" name="Oval 5">
            <a:extLst>
              <a:ext uri="{FF2B5EF4-FFF2-40B4-BE49-F238E27FC236}">
                <a16:creationId xmlns:a16="http://schemas.microsoft.com/office/drawing/2014/main" id="{D329BD30-4D47-4FA4-8723-732E693B7442}"/>
              </a:ext>
            </a:extLst>
          </p:cNvPr>
          <p:cNvSpPr/>
          <p:nvPr/>
        </p:nvSpPr>
        <p:spPr>
          <a:xfrm>
            <a:off x="515431" y="5204220"/>
            <a:ext cx="1662544" cy="1333134"/>
          </a:xfrm>
          <a:prstGeom prst="ellipse">
            <a:avLst/>
          </a:prstGeom>
          <a:blipFill dpi="0" rotWithShape="1">
            <a:blip r:embed="rId7">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solidFill>
                <a:schemeClr val="bg1"/>
              </a:solidFill>
            </a:endParaRPr>
          </a:p>
        </p:txBody>
      </p:sp>
      <p:sp>
        <p:nvSpPr>
          <p:cNvPr id="9" name="TextBox 8">
            <a:extLst>
              <a:ext uri="{FF2B5EF4-FFF2-40B4-BE49-F238E27FC236}">
                <a16:creationId xmlns:a16="http://schemas.microsoft.com/office/drawing/2014/main" id="{2DF1D7F9-4D28-46E4-9426-5CF7892BF4A5}"/>
              </a:ext>
            </a:extLst>
          </p:cNvPr>
          <p:cNvSpPr txBox="1"/>
          <p:nvPr/>
        </p:nvSpPr>
        <p:spPr>
          <a:xfrm>
            <a:off x="8238835" y="5428520"/>
            <a:ext cx="3953165" cy="1323439"/>
          </a:xfrm>
          <a:prstGeom prst="rect">
            <a:avLst/>
          </a:prstGeom>
          <a:noFill/>
        </p:spPr>
        <p:txBody>
          <a:bodyPr wrap="square" rtlCol="0">
            <a:spAutoFit/>
          </a:bodyPr>
          <a:lstStyle/>
          <a:p>
            <a:pPr algn="ctr"/>
            <a:r>
              <a:rPr lang="en-US" sz="1600" b="1" i="0" dirty="0">
                <a:solidFill>
                  <a:schemeClr val="bg1"/>
                </a:solidFill>
                <a:effectLst/>
                <a:latin typeface="Freight" panose="02000606030000020004" pitchFamily="50" charset="0"/>
              </a:rPr>
              <a:t>Steve Gooding </a:t>
            </a:r>
          </a:p>
          <a:p>
            <a:pPr algn="ctr"/>
            <a:r>
              <a:rPr lang="en-US" sz="1600" b="0" i="0" dirty="0">
                <a:solidFill>
                  <a:schemeClr val="bg1"/>
                </a:solidFill>
                <a:effectLst/>
                <a:latin typeface="Freight" panose="02000606030000020004" pitchFamily="50" charset="0"/>
              </a:rPr>
              <a:t>Director</a:t>
            </a:r>
          </a:p>
          <a:p>
            <a:pPr algn="ctr"/>
            <a:r>
              <a:rPr lang="en-US" sz="1600" b="0" i="0" dirty="0">
                <a:solidFill>
                  <a:schemeClr val="bg1"/>
                </a:solidFill>
                <a:effectLst/>
                <a:latin typeface="Freight" panose="02000606030000020004" pitchFamily="50" charset="0"/>
              </a:rPr>
              <a:t>RAC Foundation </a:t>
            </a:r>
          </a:p>
          <a:p>
            <a:pPr algn="ctr"/>
            <a:br>
              <a:rPr lang="en-US" sz="1600" dirty="0">
                <a:solidFill>
                  <a:schemeClr val="bg1"/>
                </a:solidFill>
                <a:latin typeface="Freight" panose="02000606030000020004" pitchFamily="50" charset="0"/>
              </a:rPr>
            </a:br>
            <a:endParaRPr lang="en-US" sz="1600" dirty="0">
              <a:solidFill>
                <a:schemeClr val="bg1"/>
              </a:solidFill>
              <a:latin typeface="Freight" panose="02000606030000020004" pitchFamily="50" charset="0"/>
            </a:endParaRPr>
          </a:p>
        </p:txBody>
      </p:sp>
      <p:sp>
        <p:nvSpPr>
          <p:cNvPr id="10" name="Oval 9">
            <a:extLst>
              <a:ext uri="{FF2B5EF4-FFF2-40B4-BE49-F238E27FC236}">
                <a16:creationId xmlns:a16="http://schemas.microsoft.com/office/drawing/2014/main" id="{0B904D46-0573-4CE4-8BB5-2173A62E207F}"/>
              </a:ext>
            </a:extLst>
          </p:cNvPr>
          <p:cNvSpPr/>
          <p:nvPr/>
        </p:nvSpPr>
        <p:spPr>
          <a:xfrm>
            <a:off x="6477062" y="5204220"/>
            <a:ext cx="1662544" cy="1333134"/>
          </a:xfrm>
          <a:prstGeom prst="ellipse">
            <a:avLst/>
          </a:prstGeom>
          <a:blipFill dpi="0" rotWithShape="1">
            <a:blip r:embed="rId8">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solidFill>
                <a:schemeClr val="bg1"/>
              </a:solidFill>
            </a:endParaRPr>
          </a:p>
        </p:txBody>
      </p:sp>
      <p:sp>
        <p:nvSpPr>
          <p:cNvPr id="3" name="Shape 129">
            <a:extLst>
              <a:ext uri="{FF2B5EF4-FFF2-40B4-BE49-F238E27FC236}">
                <a16:creationId xmlns:a16="http://schemas.microsoft.com/office/drawing/2014/main" id="{34683946-81C3-4C89-B40B-7B5F6BD7B465}"/>
              </a:ext>
            </a:extLst>
          </p:cNvPr>
          <p:cNvSpPr/>
          <p:nvPr/>
        </p:nvSpPr>
        <p:spPr>
          <a:xfrm>
            <a:off x="8993079" y="1757979"/>
            <a:ext cx="3198921" cy="420628"/>
          </a:xfrm>
          <a:prstGeom prst="rect">
            <a:avLst/>
          </a:prstGeom>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1pPr>
            <a:lvl2pPr marL="0" marR="0" indent="1143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2pPr>
            <a:lvl3pPr marL="0" marR="0" indent="2286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3pPr>
            <a:lvl4pPr marL="0" marR="0" indent="3429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4pPr>
            <a:lvl5pPr marL="0" marR="0" indent="4572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5pPr>
            <a:lvl6pPr marL="0" marR="0" indent="5715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6pPr>
            <a:lvl7pPr marL="0" marR="0" indent="6858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7pPr>
            <a:lvl8pPr marL="0" marR="0" indent="8001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8pPr>
            <a:lvl9pPr marL="0" marR="0" indent="9144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9pPr>
          </a:lstStyle>
          <a:p>
            <a:r>
              <a:rPr lang="en-US" sz="2400" dirty="0">
                <a:solidFill>
                  <a:schemeClr val="bg1"/>
                </a:solidFill>
                <a:latin typeface="Freight" panose="02000606030000020004" pitchFamily="50" charset="0"/>
              </a:rPr>
              <a:t>#APPGCW</a:t>
            </a:r>
          </a:p>
        </p:txBody>
      </p:sp>
    </p:spTree>
    <p:extLst>
      <p:ext uri="{BB962C8B-B14F-4D97-AF65-F5344CB8AC3E}">
        <p14:creationId xmlns:p14="http://schemas.microsoft.com/office/powerpoint/2010/main" val="959429548"/>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hape 129">
            <a:extLst>
              <a:ext uri="{FF2B5EF4-FFF2-40B4-BE49-F238E27FC236}">
                <a16:creationId xmlns:a16="http://schemas.microsoft.com/office/drawing/2014/main" id="{9615C0F1-6B1A-4FBF-B6C7-598F8BD78008}"/>
              </a:ext>
            </a:extLst>
          </p:cNvPr>
          <p:cNvSpPr/>
          <p:nvPr/>
        </p:nvSpPr>
        <p:spPr>
          <a:xfrm>
            <a:off x="423141" y="3085616"/>
            <a:ext cx="3758384" cy="2267287"/>
          </a:xfrm>
          <a:prstGeom prst="rect">
            <a:avLst/>
          </a:prstGeom>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1pPr>
            <a:lvl2pPr marL="0" marR="0" indent="1143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2pPr>
            <a:lvl3pPr marL="0" marR="0" indent="2286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3pPr>
            <a:lvl4pPr marL="0" marR="0" indent="3429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4pPr>
            <a:lvl5pPr marL="0" marR="0" indent="4572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5pPr>
            <a:lvl6pPr marL="0" marR="0" indent="5715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6pPr>
            <a:lvl7pPr marL="0" marR="0" indent="6858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7pPr>
            <a:lvl8pPr marL="0" marR="0" indent="8001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8pPr>
            <a:lvl9pPr marL="0" marR="0" indent="9144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9pPr>
          </a:lstStyle>
          <a:p>
            <a:r>
              <a:rPr lang="en-US" sz="3600" b="1" i="0" dirty="0">
                <a:solidFill>
                  <a:schemeClr val="bg1"/>
                </a:solidFill>
                <a:effectLst/>
                <a:latin typeface="Freight" panose="02000606030000020004" pitchFamily="50" charset="0"/>
              </a:rPr>
              <a:t>Joe Irvin OBE</a:t>
            </a:r>
          </a:p>
          <a:p>
            <a:r>
              <a:rPr lang="en-US" sz="3600" b="0" i="0" dirty="0">
                <a:solidFill>
                  <a:schemeClr val="bg1"/>
                </a:solidFill>
                <a:effectLst/>
                <a:latin typeface="Freight" panose="02000606030000020004" pitchFamily="50" charset="0"/>
              </a:rPr>
              <a:t> Former CEO</a:t>
            </a:r>
          </a:p>
          <a:p>
            <a:r>
              <a:rPr lang="en-US" sz="3600" b="1" i="0" dirty="0">
                <a:solidFill>
                  <a:schemeClr val="bg1"/>
                </a:solidFill>
                <a:effectLst/>
                <a:latin typeface="Freight" panose="02000606030000020004" pitchFamily="50" charset="0"/>
              </a:rPr>
              <a:t>Living Streets </a:t>
            </a:r>
            <a:br>
              <a:rPr lang="en-US" sz="3600" b="1" dirty="0">
                <a:solidFill>
                  <a:schemeClr val="bg1"/>
                </a:solidFill>
                <a:latin typeface="Freight" panose="02000606030000020004" pitchFamily="50" charset="0"/>
              </a:rPr>
            </a:br>
            <a:endParaRPr lang="en-US" sz="3600" b="1" dirty="0">
              <a:solidFill>
                <a:schemeClr val="bg1"/>
              </a:solidFill>
              <a:latin typeface="Freight" panose="02000606030000020004" pitchFamily="50" charset="0"/>
            </a:endParaRPr>
          </a:p>
        </p:txBody>
      </p:sp>
      <p:sp>
        <p:nvSpPr>
          <p:cNvPr id="4" name="Shape 129">
            <a:extLst>
              <a:ext uri="{FF2B5EF4-FFF2-40B4-BE49-F238E27FC236}">
                <a16:creationId xmlns:a16="http://schemas.microsoft.com/office/drawing/2014/main" id="{9AF7734C-7503-46D8-A27E-978167FAA4A0}"/>
              </a:ext>
            </a:extLst>
          </p:cNvPr>
          <p:cNvSpPr/>
          <p:nvPr/>
        </p:nvSpPr>
        <p:spPr>
          <a:xfrm>
            <a:off x="4159658" y="3085616"/>
            <a:ext cx="3758384" cy="2267287"/>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1pPr>
            <a:lvl2pPr marL="0" marR="0" indent="1143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2pPr>
            <a:lvl3pPr marL="0" marR="0" indent="2286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3pPr>
            <a:lvl4pPr marL="0" marR="0" indent="3429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4pPr>
            <a:lvl5pPr marL="0" marR="0" indent="4572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5pPr>
            <a:lvl6pPr marL="0" marR="0" indent="5715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6pPr>
            <a:lvl7pPr marL="0" marR="0" indent="6858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7pPr>
            <a:lvl8pPr marL="0" marR="0" indent="8001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8pPr>
            <a:lvl9pPr marL="0" marR="0" indent="9144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9pPr>
          </a:lstStyle>
          <a:p>
            <a:r>
              <a:rPr lang="en-GB" sz="3600" b="1" i="0" dirty="0">
                <a:solidFill>
                  <a:schemeClr val="bg1"/>
                </a:solidFill>
                <a:effectLst/>
                <a:latin typeface="Freight" panose="02000606030000020004" pitchFamily="50" charset="0"/>
              </a:rPr>
              <a:t>Phil Jones</a:t>
            </a:r>
          </a:p>
          <a:p>
            <a:r>
              <a:rPr lang="en-GB" sz="3600" b="0" i="0" dirty="0">
                <a:solidFill>
                  <a:schemeClr val="bg1"/>
                </a:solidFill>
                <a:effectLst/>
                <a:latin typeface="Freight" panose="02000606030000020004" pitchFamily="50" charset="0"/>
              </a:rPr>
              <a:t> Chairman</a:t>
            </a:r>
          </a:p>
          <a:p>
            <a:r>
              <a:rPr lang="en-GB" sz="3600" b="1" i="0" dirty="0">
                <a:solidFill>
                  <a:schemeClr val="bg1"/>
                </a:solidFill>
                <a:effectLst/>
                <a:latin typeface="Freight" panose="02000606030000020004" pitchFamily="50" charset="0"/>
              </a:rPr>
              <a:t> PJA</a:t>
            </a:r>
            <a:br>
              <a:rPr lang="en-GB" sz="3600" b="1" dirty="0">
                <a:solidFill>
                  <a:schemeClr val="bg1"/>
                </a:solidFill>
                <a:latin typeface="Freight" panose="02000606030000020004" pitchFamily="50" charset="0"/>
              </a:rPr>
            </a:br>
            <a:endParaRPr lang="en-US" sz="3600" b="1" dirty="0">
              <a:solidFill>
                <a:schemeClr val="bg1"/>
              </a:solidFill>
              <a:latin typeface="Freight" panose="02000606030000020004" pitchFamily="50" charset="0"/>
            </a:endParaRPr>
          </a:p>
        </p:txBody>
      </p:sp>
      <p:sp>
        <p:nvSpPr>
          <p:cNvPr id="5" name="TextBox 4">
            <a:extLst>
              <a:ext uri="{FF2B5EF4-FFF2-40B4-BE49-F238E27FC236}">
                <a16:creationId xmlns:a16="http://schemas.microsoft.com/office/drawing/2014/main" id="{C116356E-7C09-4DA5-9755-6A2DA9EC8574}"/>
              </a:ext>
            </a:extLst>
          </p:cNvPr>
          <p:cNvSpPr txBox="1"/>
          <p:nvPr/>
        </p:nvSpPr>
        <p:spPr>
          <a:xfrm>
            <a:off x="7896177" y="3083664"/>
            <a:ext cx="3953165" cy="2308324"/>
          </a:xfrm>
          <a:prstGeom prst="rect">
            <a:avLst/>
          </a:prstGeom>
          <a:noFill/>
        </p:spPr>
        <p:txBody>
          <a:bodyPr wrap="square" rtlCol="0">
            <a:spAutoFit/>
          </a:bodyPr>
          <a:lstStyle/>
          <a:p>
            <a:pPr algn="ctr"/>
            <a:r>
              <a:rPr lang="en-GB" sz="3600" b="1" i="0" dirty="0">
                <a:solidFill>
                  <a:schemeClr val="bg1"/>
                </a:solidFill>
                <a:effectLst/>
                <a:latin typeface="Freight" panose="02000606030000020004" pitchFamily="50" charset="0"/>
              </a:rPr>
              <a:t>Roger Geffen MBE</a:t>
            </a:r>
          </a:p>
          <a:p>
            <a:pPr algn="ctr"/>
            <a:r>
              <a:rPr lang="en-GB" sz="3600" b="0" i="0" dirty="0">
                <a:solidFill>
                  <a:schemeClr val="bg1"/>
                </a:solidFill>
                <a:effectLst/>
                <a:latin typeface="Freight" panose="02000606030000020004" pitchFamily="50" charset="0"/>
              </a:rPr>
              <a:t> Policy Director</a:t>
            </a:r>
          </a:p>
          <a:p>
            <a:pPr algn="ctr"/>
            <a:r>
              <a:rPr lang="en-GB" sz="3600" b="1" i="0" dirty="0">
                <a:solidFill>
                  <a:schemeClr val="bg1"/>
                </a:solidFill>
                <a:effectLst/>
                <a:latin typeface="Freight" panose="02000606030000020004" pitchFamily="50" charset="0"/>
              </a:rPr>
              <a:t> Cycling UK</a:t>
            </a:r>
            <a:br>
              <a:rPr lang="en-GB" sz="3600" b="1" dirty="0">
                <a:solidFill>
                  <a:schemeClr val="bg1"/>
                </a:solidFill>
                <a:latin typeface="Freight" panose="02000606030000020004" pitchFamily="50" charset="0"/>
              </a:rPr>
            </a:br>
            <a:endParaRPr lang="en-US" sz="3600" b="1" dirty="0">
              <a:solidFill>
                <a:schemeClr val="bg1"/>
              </a:solidFill>
              <a:latin typeface="Freight" panose="02000606030000020004" pitchFamily="50" charset="0"/>
            </a:endParaRPr>
          </a:p>
        </p:txBody>
      </p:sp>
      <p:sp>
        <p:nvSpPr>
          <p:cNvPr id="3" name="Shape 129">
            <a:extLst>
              <a:ext uri="{FF2B5EF4-FFF2-40B4-BE49-F238E27FC236}">
                <a16:creationId xmlns:a16="http://schemas.microsoft.com/office/drawing/2014/main" id="{A55E9614-7F1D-40F3-BCEC-3EBAB3105A59}"/>
              </a:ext>
            </a:extLst>
          </p:cNvPr>
          <p:cNvSpPr/>
          <p:nvPr/>
        </p:nvSpPr>
        <p:spPr>
          <a:xfrm>
            <a:off x="0" y="6206539"/>
            <a:ext cx="12191999" cy="420628"/>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1pPr>
            <a:lvl2pPr marL="0" marR="0" indent="1143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2pPr>
            <a:lvl3pPr marL="0" marR="0" indent="2286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3pPr>
            <a:lvl4pPr marL="0" marR="0" indent="3429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4pPr>
            <a:lvl5pPr marL="0" marR="0" indent="4572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5pPr>
            <a:lvl6pPr marL="0" marR="0" indent="5715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6pPr>
            <a:lvl7pPr marL="0" marR="0" indent="6858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7pPr>
            <a:lvl8pPr marL="0" marR="0" indent="8001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8pPr>
            <a:lvl9pPr marL="0" marR="0" indent="9144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9pPr>
          </a:lstStyle>
          <a:p>
            <a:r>
              <a:rPr lang="en-US" sz="2400" dirty="0">
                <a:solidFill>
                  <a:schemeClr val="bg1"/>
                </a:solidFill>
                <a:latin typeface="Freight" panose="02000606030000020004" pitchFamily="50" charset="0"/>
              </a:rPr>
              <a:t>#APPGCW</a:t>
            </a:r>
          </a:p>
        </p:txBody>
      </p:sp>
    </p:spTree>
    <p:extLst>
      <p:ext uri="{BB962C8B-B14F-4D97-AF65-F5344CB8AC3E}">
        <p14:creationId xmlns:p14="http://schemas.microsoft.com/office/powerpoint/2010/main" val="2885023046"/>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3E3FD"/>
        </a:solidFill>
        <a:effectLst/>
      </p:bgPr>
    </p:bg>
    <p:spTree>
      <p:nvGrpSpPr>
        <p:cNvPr id="1" name=""/>
        <p:cNvGrpSpPr/>
        <p:nvPr/>
      </p:nvGrpSpPr>
      <p:grpSpPr>
        <a:xfrm>
          <a:off x="0" y="0"/>
          <a:ext cx="0" cy="0"/>
          <a:chOff x="0" y="0"/>
          <a:chExt cx="0" cy="0"/>
        </a:xfrm>
      </p:grpSpPr>
      <p:sp>
        <p:nvSpPr>
          <p:cNvPr id="103" name="Title 1"/>
          <p:cNvSpPr txBox="1">
            <a:spLocks noGrp="1"/>
          </p:cNvSpPr>
          <p:nvPr>
            <p:ph type="ctrTitle"/>
          </p:nvPr>
        </p:nvSpPr>
        <p:spPr>
          <a:xfrm>
            <a:off x="1915385" y="1581285"/>
            <a:ext cx="8361230" cy="2098227"/>
          </a:xfrm>
          <a:prstGeom prst="rect">
            <a:avLst/>
          </a:prstGeom>
        </p:spPr>
        <p:txBody>
          <a:bodyPr/>
          <a:lstStyle>
            <a:lvl1pPr defTabSz="868680">
              <a:defRPr sz="6840"/>
            </a:lvl1pPr>
          </a:lstStyle>
          <a:p>
            <a:r>
              <a:t>APPGcw: Highway Code review 2020</a:t>
            </a:r>
          </a:p>
        </p:txBody>
      </p:sp>
      <p:sp>
        <p:nvSpPr>
          <p:cNvPr id="104" name="Subtitle 2"/>
          <p:cNvSpPr txBox="1">
            <a:spLocks noGrp="1"/>
          </p:cNvSpPr>
          <p:nvPr>
            <p:ph type="subTitle" sz="quarter" idx="1"/>
          </p:nvPr>
        </p:nvSpPr>
        <p:spPr>
          <a:prstGeom prst="rect">
            <a:avLst/>
          </a:prstGeom>
        </p:spPr>
        <p:txBody>
          <a:bodyPr>
            <a:normAutofit fontScale="62500" lnSpcReduction="20000"/>
          </a:bodyPr>
          <a:lstStyle>
            <a:lvl1pPr>
              <a:defRPr sz="6100" b="1"/>
            </a:lvl1pPr>
          </a:lstStyle>
          <a:p>
            <a:r>
              <a:rPr lang="en-GB" dirty="0"/>
              <a:t>WACA Team:</a:t>
            </a:r>
          </a:p>
          <a:p>
            <a:r>
              <a:rPr sz="5100" dirty="0"/>
              <a:t>Joe Irvin</a:t>
            </a:r>
            <a:r>
              <a:rPr lang="en-GB" sz="5100" dirty="0"/>
              <a:t>, Phil Jones, Roger Geffen</a:t>
            </a:r>
            <a:r>
              <a:rPr sz="5100" dirty="0"/>
              <a:t> </a:t>
            </a:r>
          </a:p>
        </p:txBody>
      </p:sp>
    </p:spTree>
    <p:extLst>
      <p:ext uri="{BB962C8B-B14F-4D97-AF65-F5344CB8AC3E}">
        <p14:creationId xmlns:p14="http://schemas.microsoft.com/office/powerpoint/2010/main" val="2587126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itle 1"/>
          <p:cNvSpPr txBox="1">
            <a:spLocks noGrp="1"/>
          </p:cNvSpPr>
          <p:nvPr>
            <p:ph type="title"/>
          </p:nvPr>
        </p:nvSpPr>
        <p:spPr>
          <a:prstGeom prst="rect">
            <a:avLst/>
          </a:prstGeom>
        </p:spPr>
        <p:txBody>
          <a:bodyPr/>
          <a:lstStyle/>
          <a:p>
            <a:r>
              <a:rPr dirty="0"/>
              <a:t>HC Review: Why and how </a:t>
            </a:r>
          </a:p>
        </p:txBody>
      </p:sp>
      <p:sp>
        <p:nvSpPr>
          <p:cNvPr id="107" name="Content Placeholder 2"/>
          <p:cNvSpPr txBox="1">
            <a:spLocks noGrp="1"/>
          </p:cNvSpPr>
          <p:nvPr>
            <p:ph type="body" sz="half" idx="1"/>
          </p:nvPr>
        </p:nvSpPr>
        <p:spPr>
          <a:xfrm>
            <a:off x="1371600" y="1687763"/>
            <a:ext cx="7042393" cy="4179637"/>
          </a:xfrm>
          <a:prstGeom prst="rect">
            <a:avLst/>
          </a:prstGeom>
        </p:spPr>
        <p:txBody>
          <a:bodyPr>
            <a:normAutofit/>
          </a:bodyPr>
          <a:lstStyle/>
          <a:p>
            <a:pPr marL="331817" indent="-331817" defTabSz="877823">
              <a:spcBef>
                <a:spcPts val="900"/>
              </a:spcBef>
              <a:defRPr sz="1727"/>
            </a:pPr>
            <a:r>
              <a:rPr lang="en-GB" b="1" dirty="0"/>
              <a:t>Why? </a:t>
            </a:r>
            <a:r>
              <a:rPr lang="en-GB" dirty="0"/>
              <a:t>To improve safety and promote active travel.</a:t>
            </a:r>
          </a:p>
          <a:p>
            <a:pPr marL="331817" indent="-331817" defTabSz="877823">
              <a:spcBef>
                <a:spcPts val="900"/>
              </a:spcBef>
              <a:defRPr sz="1727"/>
            </a:pPr>
            <a:r>
              <a:rPr lang="en-GB" dirty="0"/>
              <a:t>c 27,000 people killed or seriously injured on GB roads last year = 520 KSI per week. c 1,700 killed (cf 147 in all industries)</a:t>
            </a:r>
          </a:p>
          <a:p>
            <a:pPr marL="331817" indent="-331817" defTabSz="877823">
              <a:spcBef>
                <a:spcPts val="900"/>
              </a:spcBef>
              <a:defRPr sz="1727"/>
            </a:pPr>
            <a:r>
              <a:rPr dirty="0"/>
              <a:t>Progress stalled since 2010</a:t>
            </a:r>
            <a:r>
              <a:rPr lang="en-GB" dirty="0"/>
              <a:t>.</a:t>
            </a:r>
            <a:endParaRPr dirty="0"/>
          </a:p>
          <a:p>
            <a:pPr marL="331817" indent="-331817" defTabSz="877823">
              <a:spcBef>
                <a:spcPts val="900"/>
              </a:spcBef>
              <a:defRPr sz="1727"/>
            </a:pPr>
            <a:r>
              <a:rPr dirty="0"/>
              <a:t>Vulnerable road users suffer disproportionately</a:t>
            </a:r>
            <a:r>
              <a:rPr lang="en-GB" dirty="0"/>
              <a:t>.</a:t>
            </a:r>
          </a:p>
          <a:p>
            <a:pPr marL="331817" indent="-331817" defTabSz="877823">
              <a:spcBef>
                <a:spcPts val="900"/>
              </a:spcBef>
              <a:defRPr sz="1727"/>
            </a:pPr>
            <a:r>
              <a:rPr lang="en-GB" dirty="0"/>
              <a:t>More UK motor vehicles 1990: 20m  2020: 38m</a:t>
            </a:r>
          </a:p>
          <a:p>
            <a:pPr marL="331817" indent="-331817" defTabSz="877823">
              <a:spcBef>
                <a:spcPts val="900"/>
              </a:spcBef>
              <a:defRPr sz="1727"/>
            </a:pPr>
            <a:r>
              <a:rPr lang="en-GB" b="1" dirty="0"/>
              <a:t>Timeline:</a:t>
            </a:r>
            <a:endParaRPr b="1" dirty="0"/>
          </a:p>
          <a:p>
            <a:pPr marL="331817" indent="-331817" defTabSz="877823">
              <a:spcBef>
                <a:spcPts val="900"/>
              </a:spcBef>
              <a:defRPr sz="1727"/>
            </a:pPr>
            <a:r>
              <a:rPr dirty="0"/>
              <a:t>CW safety review – DfT call for evidence: March-June 2018</a:t>
            </a:r>
            <a:endParaRPr lang="en-GB" dirty="0"/>
          </a:p>
          <a:p>
            <a:pPr marL="331817" indent="-331817" defTabSz="877823">
              <a:spcBef>
                <a:spcPts val="900"/>
              </a:spcBef>
              <a:defRPr sz="1727"/>
            </a:pPr>
            <a:r>
              <a:rPr dirty="0"/>
              <a:t>Walking and Cycling Alliance</a:t>
            </a:r>
            <a:r>
              <a:rPr lang="en-GB" dirty="0"/>
              <a:t> </a:t>
            </a:r>
            <a:r>
              <a:rPr dirty="0"/>
              <a:t>call</a:t>
            </a:r>
            <a:r>
              <a:rPr lang="en-GB" dirty="0"/>
              <a:t>s</a:t>
            </a:r>
            <a:r>
              <a:rPr dirty="0"/>
              <a:t> for Highway Code review: June 2018</a:t>
            </a:r>
          </a:p>
          <a:p>
            <a:pPr marL="331817" indent="-331817" defTabSz="877823">
              <a:spcBef>
                <a:spcPts val="900"/>
              </a:spcBef>
              <a:defRPr sz="1727"/>
            </a:pPr>
            <a:r>
              <a:rPr dirty="0"/>
              <a:t>DfT CWIS safety review, 5</a:t>
            </a:r>
            <a:r>
              <a:rPr lang="en-GB" dirty="0"/>
              <a:t>0</a:t>
            </a:r>
            <a:r>
              <a:rPr dirty="0"/>
              <a:t> proposals</a:t>
            </a:r>
            <a:r>
              <a:rPr lang="en-GB" dirty="0"/>
              <a:t> inc HC review:</a:t>
            </a:r>
            <a:r>
              <a:rPr dirty="0"/>
              <a:t> November 2018</a:t>
            </a:r>
          </a:p>
          <a:p>
            <a:pPr marL="331817" indent="-331817" defTabSz="877823">
              <a:spcBef>
                <a:spcPts val="900"/>
              </a:spcBef>
              <a:defRPr sz="1727"/>
            </a:pPr>
            <a:r>
              <a:rPr dirty="0"/>
              <a:t>DfT ‘focus group’: July 2019 - Feb 2020</a:t>
            </a:r>
          </a:p>
          <a:p>
            <a:pPr marL="331817" indent="-331817" defTabSz="877823">
              <a:spcBef>
                <a:spcPts val="900"/>
              </a:spcBef>
              <a:defRPr sz="1727"/>
            </a:pPr>
            <a:r>
              <a:rPr dirty="0"/>
              <a:t>Highway Code proposals, consultation: 28 July – 27 October 2020</a:t>
            </a:r>
          </a:p>
        </p:txBody>
      </p:sp>
      <p:pic>
        <p:nvPicPr>
          <p:cNvPr id="108" name="Image" descr="Image"/>
          <p:cNvPicPr>
            <a:picLocks noChangeAspect="1"/>
          </p:cNvPicPr>
          <p:nvPr/>
        </p:nvPicPr>
        <p:blipFill>
          <a:blip r:embed="rId2"/>
          <a:stretch>
            <a:fillRect/>
          </a:stretch>
        </p:blipFill>
        <p:spPr>
          <a:xfrm>
            <a:off x="9306725" y="1956773"/>
            <a:ext cx="2114926" cy="3999132"/>
          </a:xfrm>
          <a:prstGeom prst="rect">
            <a:avLst/>
          </a:prstGeom>
          <a:ln w="12700">
            <a:miter lim="400000"/>
          </a:ln>
        </p:spPr>
      </p:pic>
    </p:spTree>
    <p:extLst>
      <p:ext uri="{BB962C8B-B14F-4D97-AF65-F5344CB8AC3E}">
        <p14:creationId xmlns:p14="http://schemas.microsoft.com/office/powerpoint/2010/main" val="353832760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Title 1"/>
          <p:cNvSpPr txBox="1">
            <a:spLocks noGrp="1"/>
          </p:cNvSpPr>
          <p:nvPr>
            <p:ph type="title"/>
          </p:nvPr>
        </p:nvSpPr>
        <p:spPr>
          <a:prstGeom prst="rect">
            <a:avLst/>
          </a:prstGeom>
        </p:spPr>
        <p:txBody>
          <a:bodyPr/>
          <a:lstStyle/>
          <a:p>
            <a:r>
              <a:t>Rule H1: Hierarchy of Road Users</a:t>
            </a:r>
          </a:p>
        </p:txBody>
      </p:sp>
      <p:sp>
        <p:nvSpPr>
          <p:cNvPr id="111" name="Content Placeholder 2"/>
          <p:cNvSpPr txBox="1">
            <a:spLocks noGrp="1"/>
          </p:cNvSpPr>
          <p:nvPr>
            <p:ph type="body" sz="half" idx="1"/>
          </p:nvPr>
        </p:nvSpPr>
        <p:spPr>
          <a:xfrm>
            <a:off x="6007642" y="1991134"/>
            <a:ext cx="5497045" cy="4422358"/>
          </a:xfrm>
          <a:prstGeom prst="rect">
            <a:avLst/>
          </a:prstGeom>
        </p:spPr>
        <p:txBody>
          <a:bodyPr/>
          <a:lstStyle/>
          <a:p>
            <a:r>
              <a:rPr dirty="0"/>
              <a:t>Those who can cause the greatest harm in a collision bear the greatest responsibility to take care.</a:t>
            </a:r>
            <a:endParaRPr lang="en-GB" dirty="0"/>
          </a:p>
          <a:p>
            <a:r>
              <a:rPr lang="en-GB" dirty="0"/>
              <a:t>‘This principle applies most strongly to drivers of large goods and passenger vehicles, followed by vans/minibuses, cars/taxis and motorcycles.’</a:t>
            </a:r>
            <a:endParaRPr dirty="0"/>
          </a:p>
          <a:p>
            <a:r>
              <a:rPr dirty="0"/>
              <a:t>Road users most at risk: ‘The top of the hierarchy would therefore be pedestrians, in particular children, older adults and disabled people, cyclists, horse riders, and motor cyclists before other </a:t>
            </a:r>
            <a:r>
              <a:rPr dirty="0" err="1"/>
              <a:t>motorised</a:t>
            </a:r>
            <a:r>
              <a:rPr dirty="0"/>
              <a:t> vehicles.’</a:t>
            </a:r>
          </a:p>
          <a:p>
            <a:r>
              <a:rPr dirty="0"/>
              <a:t>Does not detract from the responsibility of ALL road user</a:t>
            </a:r>
            <a:r>
              <a:rPr lang="en-GB" dirty="0"/>
              <a:t>s…  to have regard for their own and other road users’ safety.</a:t>
            </a:r>
            <a:endParaRPr dirty="0"/>
          </a:p>
          <a:p>
            <a:r>
              <a:rPr dirty="0"/>
              <a:t>N</a:t>
            </a:r>
            <a:r>
              <a:rPr lang="en-GB" dirty="0"/>
              <a:t>OT</a:t>
            </a:r>
            <a:r>
              <a:rPr dirty="0"/>
              <a:t> presumed liability.</a:t>
            </a:r>
          </a:p>
        </p:txBody>
      </p:sp>
      <p:pic>
        <p:nvPicPr>
          <p:cNvPr id="3" name="Picture 3">
            <a:extLst>
              <a:ext uri="{FF2B5EF4-FFF2-40B4-BE49-F238E27FC236}">
                <a16:creationId xmlns:a16="http://schemas.microsoft.com/office/drawing/2014/main" id="{A1B43FEE-3C0B-4A45-8D6F-C735526732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9713" y="1991134"/>
            <a:ext cx="4850006" cy="3638393"/>
          </a:xfrm>
          <a:prstGeom prst="rect">
            <a:avLst/>
          </a:prstGeom>
        </p:spPr>
      </p:pic>
    </p:spTree>
    <p:extLst>
      <p:ext uri="{BB962C8B-B14F-4D97-AF65-F5344CB8AC3E}">
        <p14:creationId xmlns:p14="http://schemas.microsoft.com/office/powerpoint/2010/main" val="389975778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Title 1"/>
          <p:cNvSpPr txBox="1">
            <a:spLocks noGrp="1"/>
          </p:cNvSpPr>
          <p:nvPr>
            <p:ph type="title"/>
          </p:nvPr>
        </p:nvSpPr>
        <p:spPr>
          <a:prstGeom prst="rect">
            <a:avLst/>
          </a:prstGeom>
        </p:spPr>
        <p:txBody>
          <a:bodyPr/>
          <a:lstStyle/>
          <a:p>
            <a:r>
              <a:t>H2: Pedestrians at zebra crossings</a:t>
            </a:r>
          </a:p>
        </p:txBody>
      </p:sp>
      <p:sp>
        <p:nvSpPr>
          <p:cNvPr id="115" name="Content Placeholder 2"/>
          <p:cNvSpPr txBox="1">
            <a:spLocks noGrp="1"/>
          </p:cNvSpPr>
          <p:nvPr>
            <p:ph type="body" sz="half" idx="1"/>
          </p:nvPr>
        </p:nvSpPr>
        <p:spPr>
          <a:xfrm>
            <a:off x="8217032" y="2416818"/>
            <a:ext cx="3736069" cy="4860805"/>
          </a:xfrm>
          <a:prstGeom prst="rect">
            <a:avLst/>
          </a:prstGeom>
        </p:spPr>
        <p:txBody>
          <a:bodyPr/>
          <a:lstStyle/>
          <a:p>
            <a:pPr marL="384047" indent="-384047"/>
            <a:r>
              <a:rPr dirty="0"/>
              <a:t>Drivers and riders ‘MUST give way to pedestrians on a zebra crossing.’‘You should give way to pedestrians </a:t>
            </a:r>
            <a:r>
              <a:rPr i="1" dirty="0"/>
              <a:t>waiting to cross </a:t>
            </a:r>
            <a:r>
              <a:rPr dirty="0"/>
              <a:t>at a zebra crossing.’</a:t>
            </a:r>
          </a:p>
          <a:p>
            <a:pPr marL="384047" indent="-384047"/>
            <a:r>
              <a:rPr dirty="0"/>
              <a:t>R192: ‘ In slow-moving and queuing traffic you should keep crossings </a:t>
            </a:r>
            <a:r>
              <a:rPr lang="en-GB" dirty="0"/>
              <a:t>completely </a:t>
            </a:r>
            <a:r>
              <a:rPr dirty="0"/>
              <a:t>clear, as  blocking these makes it difficult and dangerous for pedestrians to cross.</a:t>
            </a:r>
            <a:r>
              <a:rPr lang="en-GB" dirty="0"/>
              <a:t>’</a:t>
            </a:r>
            <a:endParaRPr dirty="0"/>
          </a:p>
        </p:txBody>
      </p:sp>
      <p:sp>
        <p:nvSpPr>
          <p:cNvPr id="117" name="Content Placeholder 2"/>
          <p:cNvSpPr txBox="1"/>
          <p:nvPr/>
        </p:nvSpPr>
        <p:spPr>
          <a:xfrm>
            <a:off x="1417847" y="2128547"/>
            <a:ext cx="2959802" cy="36587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defTabSz="539495">
              <a:lnSpc>
                <a:spcPct val="84000"/>
              </a:lnSpc>
              <a:defRPr sz="1769">
                <a:solidFill>
                  <a:srgbClr val="191B0E"/>
                </a:solidFill>
              </a:defRPr>
            </a:pPr>
            <a:endParaRPr dirty="0"/>
          </a:p>
          <a:p>
            <a:pPr marL="377647" indent="-377647" defTabSz="539495">
              <a:lnSpc>
                <a:spcPct val="84000"/>
              </a:lnSpc>
              <a:buSzPct val="100000"/>
              <a:buFont typeface="Helvetica Neue"/>
              <a:buChar char="■"/>
              <a:defRPr sz="1769">
                <a:solidFill>
                  <a:srgbClr val="191B0E"/>
                </a:solidFill>
              </a:defRPr>
            </a:pPr>
            <a:r>
              <a:rPr dirty="0"/>
              <a:t>R195:  Drivers ‘MUST give way when a pedestrian has moved onto the crossing’</a:t>
            </a:r>
          </a:p>
          <a:p>
            <a:pPr marL="377647" indent="-377647" defTabSz="539495">
              <a:lnSpc>
                <a:spcPct val="84000"/>
              </a:lnSpc>
              <a:buSzPct val="100000"/>
              <a:buFont typeface="Helvetica Neue"/>
              <a:buChar char="■"/>
              <a:defRPr sz="1769">
                <a:solidFill>
                  <a:srgbClr val="191B0E"/>
                </a:solidFill>
              </a:defRPr>
            </a:pPr>
            <a:endParaRPr dirty="0"/>
          </a:p>
          <a:p>
            <a:pPr marL="377647" indent="-377647" defTabSz="539495">
              <a:lnSpc>
                <a:spcPct val="84000"/>
              </a:lnSpc>
              <a:buSzPct val="100000"/>
              <a:buFont typeface="Helvetica Neue"/>
              <a:buChar char="■"/>
              <a:defRPr sz="1769">
                <a:solidFill>
                  <a:srgbClr val="191B0E"/>
                </a:solidFill>
              </a:defRPr>
            </a:pPr>
            <a:r>
              <a:rPr dirty="0"/>
              <a:t>BUT pedestrians told in R19 : ‘Wait until traffic has stopped… Remember that traffic does not have to stop until someone has moved into the crossing.’</a:t>
            </a:r>
          </a:p>
        </p:txBody>
      </p:sp>
      <p:sp>
        <p:nvSpPr>
          <p:cNvPr id="118" name="Current rules"/>
          <p:cNvSpPr txBox="1"/>
          <p:nvPr/>
        </p:nvSpPr>
        <p:spPr>
          <a:xfrm>
            <a:off x="1435568" y="1679870"/>
            <a:ext cx="2482343" cy="5502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defTabSz="914400">
              <a:lnSpc>
                <a:spcPct val="84000"/>
              </a:lnSpc>
              <a:defRPr sz="3000" b="1">
                <a:solidFill>
                  <a:srgbClr val="2C0977"/>
                </a:solidFill>
              </a:defRPr>
            </a:lvl1pPr>
          </a:lstStyle>
          <a:p>
            <a:r>
              <a:t>Current rules</a:t>
            </a:r>
          </a:p>
        </p:txBody>
      </p:sp>
      <p:sp>
        <p:nvSpPr>
          <p:cNvPr id="119" name="Proposals"/>
          <p:cNvSpPr txBox="1"/>
          <p:nvPr/>
        </p:nvSpPr>
        <p:spPr>
          <a:xfrm>
            <a:off x="8222601" y="1679870"/>
            <a:ext cx="1924178" cy="5502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defTabSz="914400">
              <a:lnSpc>
                <a:spcPct val="84000"/>
              </a:lnSpc>
              <a:defRPr sz="3000" b="1">
                <a:solidFill>
                  <a:srgbClr val="2C0977"/>
                </a:solidFill>
              </a:defRPr>
            </a:lvl1pPr>
          </a:lstStyle>
          <a:p>
            <a:r>
              <a:t>Proposals</a:t>
            </a:r>
          </a:p>
        </p:txBody>
      </p:sp>
      <p:pic>
        <p:nvPicPr>
          <p:cNvPr id="2" name="Picture 2">
            <a:extLst>
              <a:ext uri="{FF2B5EF4-FFF2-40B4-BE49-F238E27FC236}">
                <a16:creationId xmlns:a16="http://schemas.microsoft.com/office/drawing/2014/main" id="{94986E2A-3F19-1246-8D61-7E7A77399E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9723" y="2437150"/>
            <a:ext cx="3595235" cy="1983699"/>
          </a:xfrm>
          <a:prstGeom prst="rect">
            <a:avLst/>
          </a:prstGeom>
        </p:spPr>
      </p:pic>
    </p:spTree>
    <p:extLst>
      <p:ext uri="{BB962C8B-B14F-4D97-AF65-F5344CB8AC3E}">
        <p14:creationId xmlns:p14="http://schemas.microsoft.com/office/powerpoint/2010/main" val="325727168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prstGeom prst="rect">
            <a:avLst/>
          </a:prstGeom>
        </p:spPr>
        <p:txBody>
          <a:bodyPr/>
          <a:lstStyle/>
          <a:p>
            <a:r>
              <a:t>H2: Pedestrians at junctions</a:t>
            </a:r>
          </a:p>
        </p:txBody>
      </p:sp>
      <p:sp>
        <p:nvSpPr>
          <p:cNvPr id="122" name="Content Placeholder 2"/>
          <p:cNvSpPr txBox="1">
            <a:spLocks noGrp="1"/>
          </p:cNvSpPr>
          <p:nvPr>
            <p:ph type="body" sz="half" idx="1"/>
          </p:nvPr>
        </p:nvSpPr>
        <p:spPr>
          <a:xfrm>
            <a:off x="8217032" y="2416818"/>
            <a:ext cx="3736069" cy="4860805"/>
          </a:xfrm>
          <a:prstGeom prst="rect">
            <a:avLst/>
          </a:prstGeom>
        </p:spPr>
        <p:txBody>
          <a:bodyPr/>
          <a:lstStyle/>
          <a:p>
            <a:pPr marL="384047" indent="-384047"/>
            <a:r>
              <a:t>H2 Drivers and riders: ‘At a junction, you should give way to pedestrians crossing or </a:t>
            </a:r>
            <a:r>
              <a:rPr i="1"/>
              <a:t>waiting to cross</a:t>
            </a:r>
            <a:r>
              <a:t> a road into which or from which you are turning.’ </a:t>
            </a:r>
          </a:p>
        </p:txBody>
      </p:sp>
      <p:sp>
        <p:nvSpPr>
          <p:cNvPr id="123" name="Content Placeholder 2"/>
          <p:cNvSpPr txBox="1"/>
          <p:nvPr/>
        </p:nvSpPr>
        <p:spPr>
          <a:xfrm>
            <a:off x="1417847" y="2430429"/>
            <a:ext cx="2959801" cy="36587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marL="345643" indent="-345643" defTabSz="914400">
              <a:lnSpc>
                <a:spcPct val="84600"/>
              </a:lnSpc>
              <a:spcBef>
                <a:spcPts val="1000"/>
              </a:spcBef>
              <a:buSzPct val="100000"/>
              <a:buFont typeface="Helvetica Neue"/>
              <a:buChar char="■"/>
              <a:defRPr>
                <a:solidFill>
                  <a:srgbClr val="191B0E"/>
                </a:solidFill>
              </a:defRPr>
            </a:pPr>
            <a:r>
              <a:rPr dirty="0"/>
              <a:t>R170:  Drivers: ‘Watch out for pedestrians crossing a road into which you are turning. If they have started to cross they have priority, so give way’</a:t>
            </a:r>
          </a:p>
          <a:p>
            <a:pPr marL="345643" indent="-345643" defTabSz="914400">
              <a:lnSpc>
                <a:spcPct val="84600"/>
              </a:lnSpc>
              <a:spcBef>
                <a:spcPts val="1000"/>
              </a:spcBef>
              <a:buSzPct val="100000"/>
              <a:buFont typeface="Helvetica Neue"/>
              <a:buChar char="■"/>
              <a:defRPr>
                <a:solidFill>
                  <a:srgbClr val="191B0E"/>
                </a:solidFill>
              </a:defRPr>
            </a:pPr>
            <a:r>
              <a:rPr dirty="0"/>
              <a:t>BUT</a:t>
            </a:r>
            <a:r>
              <a:rPr lang="en-GB" dirty="0"/>
              <a:t> </a:t>
            </a:r>
            <a:r>
              <a:rPr dirty="0"/>
              <a:t>pedestrians told in R7D (Green Cross Code): ‘If traffic is coming</a:t>
            </a:r>
            <a:r>
              <a:rPr lang="en-GB" dirty="0"/>
              <a:t>, </a:t>
            </a:r>
            <a:r>
              <a:rPr dirty="0"/>
              <a:t>let it pass.’</a:t>
            </a:r>
          </a:p>
        </p:txBody>
      </p:sp>
      <p:sp>
        <p:nvSpPr>
          <p:cNvPr id="124" name="Current rules"/>
          <p:cNvSpPr txBox="1"/>
          <p:nvPr/>
        </p:nvSpPr>
        <p:spPr>
          <a:xfrm>
            <a:off x="1435568" y="1679870"/>
            <a:ext cx="2482343" cy="5502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defTabSz="914400">
              <a:lnSpc>
                <a:spcPct val="84000"/>
              </a:lnSpc>
              <a:defRPr sz="3000" b="1">
                <a:solidFill>
                  <a:srgbClr val="2C0977"/>
                </a:solidFill>
              </a:defRPr>
            </a:lvl1pPr>
          </a:lstStyle>
          <a:p>
            <a:r>
              <a:t>Current rules</a:t>
            </a:r>
          </a:p>
        </p:txBody>
      </p:sp>
      <p:sp>
        <p:nvSpPr>
          <p:cNvPr id="125" name="Proposals"/>
          <p:cNvSpPr txBox="1"/>
          <p:nvPr/>
        </p:nvSpPr>
        <p:spPr>
          <a:xfrm>
            <a:off x="8222601" y="1679870"/>
            <a:ext cx="1924178" cy="5502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defTabSz="914400">
              <a:lnSpc>
                <a:spcPct val="84000"/>
              </a:lnSpc>
              <a:defRPr sz="3000" b="1">
                <a:solidFill>
                  <a:srgbClr val="2C0977"/>
                </a:solidFill>
              </a:defRPr>
            </a:lvl1pPr>
          </a:lstStyle>
          <a:p>
            <a:r>
              <a:t>Proposals</a:t>
            </a:r>
          </a:p>
        </p:txBody>
      </p:sp>
      <p:pic>
        <p:nvPicPr>
          <p:cNvPr id="2" name="Picture 2">
            <a:extLst>
              <a:ext uri="{FF2B5EF4-FFF2-40B4-BE49-F238E27FC236}">
                <a16:creationId xmlns:a16="http://schemas.microsoft.com/office/drawing/2014/main" id="{DDCBEAAF-4ADF-E545-A2F5-8E09E93D4D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77648" y="2491144"/>
            <a:ext cx="3612117" cy="2195157"/>
          </a:xfrm>
          <a:prstGeom prst="rect">
            <a:avLst/>
          </a:prstGeom>
        </p:spPr>
      </p:pic>
    </p:spTree>
    <p:extLst>
      <p:ext uri="{BB962C8B-B14F-4D97-AF65-F5344CB8AC3E}">
        <p14:creationId xmlns:p14="http://schemas.microsoft.com/office/powerpoint/2010/main" val="4054975706"/>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itle 1"/>
          <p:cNvSpPr txBox="1">
            <a:spLocks noGrp="1"/>
          </p:cNvSpPr>
          <p:nvPr>
            <p:ph type="title"/>
          </p:nvPr>
        </p:nvSpPr>
        <p:spPr>
          <a:xfrm>
            <a:off x="1219200" y="967620"/>
            <a:ext cx="9601200" cy="861786"/>
          </a:xfrm>
          <a:prstGeom prst="rect">
            <a:avLst/>
          </a:prstGeom>
        </p:spPr>
        <p:txBody>
          <a:bodyPr/>
          <a:lstStyle/>
          <a:p>
            <a:r>
              <a:rPr dirty="0"/>
              <a:t>H2 Pavements and disabled people </a:t>
            </a:r>
          </a:p>
        </p:txBody>
      </p:sp>
      <p:sp>
        <p:nvSpPr>
          <p:cNvPr id="129" name="Content Placeholder 2"/>
          <p:cNvSpPr txBox="1">
            <a:spLocks noGrp="1"/>
          </p:cNvSpPr>
          <p:nvPr>
            <p:ph type="body" sz="half" idx="1"/>
          </p:nvPr>
        </p:nvSpPr>
        <p:spPr>
          <a:xfrm>
            <a:off x="1099457" y="2048631"/>
            <a:ext cx="6869889" cy="4587674"/>
          </a:xfrm>
          <a:prstGeom prst="rect">
            <a:avLst/>
          </a:prstGeom>
        </p:spPr>
        <p:txBody>
          <a:bodyPr/>
          <a:lstStyle/>
          <a:p>
            <a:r>
              <a:rPr dirty="0"/>
              <a:t>H2: ‘Only pedestrians may use the pavement. This includes people using wheelchairs and mobility scooters.’</a:t>
            </a:r>
          </a:p>
          <a:p>
            <a:r>
              <a:rPr dirty="0"/>
              <a:t>Drivers and riders ‘Always remembers that the people you encounter may have impaired sight, hearing or mobility, and may not be able see or hear you.’</a:t>
            </a:r>
          </a:p>
          <a:p>
            <a:r>
              <a:rPr b="1" dirty="0"/>
              <a:t>Pavement parking</a:t>
            </a:r>
            <a:r>
              <a:rPr lang="en-GB" dirty="0"/>
              <a:t>: </a:t>
            </a:r>
            <a:r>
              <a:rPr dirty="0"/>
              <a:t> Q. is this consistent with statute law on mounting the pavement and causing an obstruction? And new law in Scotland?</a:t>
            </a:r>
          </a:p>
          <a:p>
            <a:r>
              <a:rPr dirty="0"/>
              <a:t>Current R244. ‘You MUST NOT park partially or wholly on the pavement in London, and should not do so elsewhere unless signs permit it.’</a:t>
            </a:r>
          </a:p>
          <a:p>
            <a:r>
              <a:rPr dirty="0"/>
              <a:t>Current R145. ‘You MUST NOT drive on or over a pavement, footpath or bridleway except to gain lawful access to property, or in the case of an emergency.</a:t>
            </a:r>
          </a:p>
        </p:txBody>
      </p:sp>
      <p:pic>
        <p:nvPicPr>
          <p:cNvPr id="130" name="Image" descr="Image"/>
          <p:cNvPicPr>
            <a:picLocks noChangeAspect="1"/>
          </p:cNvPicPr>
          <p:nvPr/>
        </p:nvPicPr>
        <p:blipFill>
          <a:blip r:embed="rId2"/>
          <a:stretch>
            <a:fillRect/>
          </a:stretch>
        </p:blipFill>
        <p:spPr>
          <a:xfrm>
            <a:off x="8708572" y="2048631"/>
            <a:ext cx="1149048" cy="1361395"/>
          </a:xfrm>
          <a:prstGeom prst="rect">
            <a:avLst/>
          </a:prstGeom>
          <a:ln w="12700">
            <a:miter lim="400000"/>
          </a:ln>
        </p:spPr>
      </p:pic>
      <p:pic>
        <p:nvPicPr>
          <p:cNvPr id="3" name="Picture 3">
            <a:extLst>
              <a:ext uri="{FF2B5EF4-FFF2-40B4-BE49-F238E27FC236}">
                <a16:creationId xmlns:a16="http://schemas.microsoft.com/office/drawing/2014/main" id="{B0A806BE-B174-4E46-B72B-0E4567B67D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0923" y="3807464"/>
            <a:ext cx="3475773" cy="1544411"/>
          </a:xfrm>
          <a:prstGeom prst="rect">
            <a:avLst/>
          </a:prstGeom>
        </p:spPr>
      </p:pic>
    </p:spTree>
    <p:extLst>
      <p:ext uri="{BB962C8B-B14F-4D97-AF65-F5344CB8AC3E}">
        <p14:creationId xmlns:p14="http://schemas.microsoft.com/office/powerpoint/2010/main" val="95674413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itle 1"/>
          <p:cNvSpPr txBox="1">
            <a:spLocks noGrp="1"/>
          </p:cNvSpPr>
          <p:nvPr>
            <p:ph type="title"/>
          </p:nvPr>
        </p:nvSpPr>
        <p:spPr>
          <a:xfrm>
            <a:off x="1219200" y="592294"/>
            <a:ext cx="9601200" cy="861786"/>
          </a:xfrm>
          <a:prstGeom prst="rect">
            <a:avLst/>
          </a:prstGeom>
        </p:spPr>
        <p:txBody>
          <a:bodyPr/>
          <a:lstStyle/>
          <a:p>
            <a:r>
              <a:rPr dirty="0"/>
              <a:t>H</a:t>
            </a:r>
            <a:r>
              <a:rPr lang="en-GB" dirty="0"/>
              <a:t>3</a:t>
            </a:r>
            <a:r>
              <a:rPr dirty="0"/>
              <a:t> </a:t>
            </a:r>
            <a:r>
              <a:rPr lang="en-GB" dirty="0"/>
              <a:t>Priority for Cyclists Going Ahead </a:t>
            </a:r>
            <a:endParaRPr dirty="0"/>
          </a:p>
        </p:txBody>
      </p:sp>
      <p:sp>
        <p:nvSpPr>
          <p:cNvPr id="129" name="Content Placeholder 2"/>
          <p:cNvSpPr txBox="1">
            <a:spLocks noGrp="1"/>
          </p:cNvSpPr>
          <p:nvPr>
            <p:ph type="body" sz="half" idx="1"/>
          </p:nvPr>
        </p:nvSpPr>
        <p:spPr>
          <a:xfrm>
            <a:off x="1219200" y="1583389"/>
            <a:ext cx="6869889" cy="4587674"/>
          </a:xfrm>
          <a:prstGeom prst="rect">
            <a:avLst/>
          </a:prstGeom>
        </p:spPr>
        <p:txBody>
          <a:bodyPr/>
          <a:lstStyle/>
          <a:p>
            <a:pPr hangingPunct="0">
              <a:defRPr sz="1769">
                <a:solidFill>
                  <a:srgbClr val="191B0E"/>
                </a:solidFill>
              </a:defRPr>
            </a:pPr>
            <a:r>
              <a:rPr lang="en-GB" dirty="0"/>
              <a:t>Some existing Highway Code rules for junctions are unclear</a:t>
            </a:r>
          </a:p>
          <a:p>
            <a:pPr hangingPunct="0">
              <a:defRPr sz="1769">
                <a:solidFill>
                  <a:srgbClr val="191B0E"/>
                </a:solidFill>
              </a:defRPr>
            </a:pPr>
            <a:r>
              <a:rPr lang="en-GB" dirty="0" err="1"/>
              <a:t>Eg</a:t>
            </a:r>
            <a:r>
              <a:rPr lang="en-GB" dirty="0"/>
              <a:t> existing Rule 170 – ‘watch out for cyclists…’ – and then what?</a:t>
            </a:r>
          </a:p>
          <a:p>
            <a:pPr hangingPunct="0">
              <a:defRPr sz="1769">
                <a:solidFill>
                  <a:srgbClr val="191B0E"/>
                </a:solidFill>
              </a:defRPr>
            </a:pPr>
            <a:r>
              <a:rPr lang="en-GB" dirty="0"/>
              <a:t>New Rule H3 – do not cut across cyclists going ahead.  </a:t>
            </a:r>
            <a:br>
              <a:rPr lang="en-GB" dirty="0"/>
            </a:br>
            <a:r>
              <a:rPr lang="en-GB" dirty="0"/>
              <a:t>Wait for a gap if necessary.</a:t>
            </a:r>
            <a:endParaRPr dirty="0"/>
          </a:p>
        </p:txBody>
      </p:sp>
      <p:pic>
        <p:nvPicPr>
          <p:cNvPr id="2" name="Picture 2">
            <a:extLst>
              <a:ext uri="{FF2B5EF4-FFF2-40B4-BE49-F238E27FC236}">
                <a16:creationId xmlns:a16="http://schemas.microsoft.com/office/drawing/2014/main" id="{B9013774-F060-41EF-8950-A7467114D9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3344" y="3011055"/>
            <a:ext cx="6400959" cy="33077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a:extLst>
              <a:ext uri="{FF2B5EF4-FFF2-40B4-BE49-F238E27FC236}">
                <a16:creationId xmlns:a16="http://schemas.microsoft.com/office/drawing/2014/main" id="{FA750560-1E24-4676-B310-1EC1000D0AB5}"/>
              </a:ext>
            </a:extLst>
          </p:cNvPr>
          <p:cNvPicPr>
            <a:picLocks noChangeAspect="1"/>
          </p:cNvPicPr>
          <p:nvPr/>
        </p:nvPicPr>
        <p:blipFill>
          <a:blip r:embed="rId3"/>
          <a:stretch>
            <a:fillRect/>
          </a:stretch>
        </p:blipFill>
        <p:spPr>
          <a:xfrm>
            <a:off x="1050306" y="3500583"/>
            <a:ext cx="3934906" cy="2818244"/>
          </a:xfrm>
          <a:prstGeom prst="rect">
            <a:avLst/>
          </a:prstGeom>
        </p:spPr>
      </p:pic>
      <p:sp>
        <p:nvSpPr>
          <p:cNvPr id="7" name="Rectangle 6">
            <a:extLst>
              <a:ext uri="{FF2B5EF4-FFF2-40B4-BE49-F238E27FC236}">
                <a16:creationId xmlns:a16="http://schemas.microsoft.com/office/drawing/2014/main" id="{D4A192F9-6087-45AC-9109-D91FB7B184B2}"/>
              </a:ext>
            </a:extLst>
          </p:cNvPr>
          <p:cNvSpPr/>
          <p:nvPr/>
        </p:nvSpPr>
        <p:spPr>
          <a:xfrm>
            <a:off x="923636" y="4008580"/>
            <a:ext cx="4137891" cy="554182"/>
          </a:xfrm>
          <a:prstGeom prst="rect">
            <a:avLst/>
          </a:prstGeom>
          <a:noFill/>
          <a:ln w="34925"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dirty="0">
              <a:ln>
                <a:noFill/>
              </a:ln>
              <a:solidFill>
                <a:srgbClr val="000000"/>
              </a:solidFill>
              <a:effectLst/>
              <a:uFillTx/>
              <a:latin typeface="+mj-lt"/>
              <a:ea typeface="+mj-ea"/>
              <a:cs typeface="+mj-cs"/>
              <a:sym typeface="Franklin Gothic Book"/>
            </a:endParaRPr>
          </a:p>
        </p:txBody>
      </p:sp>
      <p:sp>
        <p:nvSpPr>
          <p:cNvPr id="11" name="Rectangle 10">
            <a:extLst>
              <a:ext uri="{FF2B5EF4-FFF2-40B4-BE49-F238E27FC236}">
                <a16:creationId xmlns:a16="http://schemas.microsoft.com/office/drawing/2014/main" id="{FAC8970F-BFB7-4064-B4BE-0B1C06F8F6B2}"/>
              </a:ext>
            </a:extLst>
          </p:cNvPr>
          <p:cNvSpPr/>
          <p:nvPr/>
        </p:nvSpPr>
        <p:spPr>
          <a:xfrm>
            <a:off x="948813" y="5299352"/>
            <a:ext cx="4137891" cy="554182"/>
          </a:xfrm>
          <a:prstGeom prst="rect">
            <a:avLst/>
          </a:prstGeom>
          <a:noFill/>
          <a:ln w="34925"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000000"/>
              </a:solidFill>
              <a:effectLst/>
              <a:uFillTx/>
              <a:latin typeface="+mj-lt"/>
              <a:ea typeface="+mj-ea"/>
              <a:cs typeface="+mj-cs"/>
              <a:sym typeface="Franklin Gothic Book"/>
            </a:endParaRPr>
          </a:p>
        </p:txBody>
      </p:sp>
    </p:spTree>
    <p:extLst>
      <p:ext uri="{BB962C8B-B14F-4D97-AF65-F5344CB8AC3E}">
        <p14:creationId xmlns:p14="http://schemas.microsoft.com/office/powerpoint/2010/main" val="396348193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O10 YOL - Cut Up Across CS2">
            <a:hlinkClick r:id="" action="ppaction://media"/>
            <a:extLst>
              <a:ext uri="{FF2B5EF4-FFF2-40B4-BE49-F238E27FC236}">
                <a16:creationId xmlns:a16="http://schemas.microsoft.com/office/drawing/2014/main" id="{A7E7EF91-05B3-45D7-84BD-1843A3B38DBF}"/>
              </a:ext>
            </a:extLst>
          </p:cNvPr>
          <p:cNvPicPr>
            <a:picLocks noChangeAspect="1"/>
          </p:cNvPicPr>
          <p:nvPr>
            <a:videoFile r:link="rId1"/>
            <p:extLst>
              <p:ext uri="{DAA4B4D4-6D71-4841-9C94-3DE7FCFB9230}">
                <p14:media xmlns:p14="http://schemas.microsoft.com/office/powerpoint/2010/main" r:embed="rId2">
                  <p14:trim st="20057" end="20700"/>
                </p14:media>
              </p:ext>
            </p:extLst>
          </p:nvPr>
        </p:nvPicPr>
        <p:blipFill>
          <a:blip r:embed="rId4"/>
          <a:stretch>
            <a:fillRect/>
          </a:stretch>
        </p:blipFill>
        <p:spPr>
          <a:xfrm>
            <a:off x="190019" y="25977"/>
            <a:ext cx="12099636" cy="6806045"/>
          </a:xfrm>
          <a:prstGeom prst="rect">
            <a:avLst/>
          </a:prstGeom>
        </p:spPr>
      </p:pic>
    </p:spTree>
    <p:extLst>
      <p:ext uri="{BB962C8B-B14F-4D97-AF65-F5344CB8AC3E}">
        <p14:creationId xmlns:p14="http://schemas.microsoft.com/office/powerpoint/2010/main" val="759732063"/>
      </p:ext>
    </p:extLst>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4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ycling Minister_ We must re-double our efforts to deliver cycling revolution">
            <a:hlinkClick r:id="" action="ppaction://media"/>
            <a:extLst>
              <a:ext uri="{FF2B5EF4-FFF2-40B4-BE49-F238E27FC236}">
                <a16:creationId xmlns:a16="http://schemas.microsoft.com/office/drawing/2014/main" id="{A391CEAF-3DE8-4FB7-B7C5-F6B00C926270}"/>
              </a:ext>
            </a:extLst>
          </p:cNvPr>
          <p:cNvPicPr>
            <a:picLocks noChangeAspect="1"/>
          </p:cNvPicPr>
          <p:nvPr>
            <a:videoFile r:link="rId1"/>
            <p:extLst>
              <p:ext uri="{DAA4B4D4-6D71-4841-9C94-3DE7FCFB9230}">
                <p14:media xmlns:p14="http://schemas.microsoft.com/office/powerpoint/2010/main" r:embed="rId2">
                  <p14:trim st="57941" end="30669"/>
                </p14:media>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82901719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2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mute="1">
                <p:cTn id="12" repeatCount="indefinite" fill="hold" display="0">
                  <p:stCondLst>
                    <p:cond delay="indefinite"/>
                  </p:stCondLst>
                </p:cTn>
                <p:tgtEl>
                  <p:spTgt spid="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yclists at traffic lights (©Toby Jacobs)">
            <a:extLst>
              <a:ext uri="{FF2B5EF4-FFF2-40B4-BE49-F238E27FC236}">
                <a16:creationId xmlns:a16="http://schemas.microsoft.com/office/drawing/2014/main" id="{9586D336-68A2-4EA8-BFAF-96B667ADF4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32062"/>
            <a:ext cx="12192000" cy="7290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45065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7"/>
            <a:ext cx="10972800" cy="1325563"/>
          </a:xfrm>
        </p:spPr>
        <p:txBody>
          <a:bodyPr/>
          <a:lstStyle/>
          <a:p>
            <a:r>
              <a:rPr lang="en-GB" dirty="0"/>
              <a:t>Driver Training in Germany</a:t>
            </a:r>
            <a:br>
              <a:rPr lang="en-GB" dirty="0"/>
            </a:br>
            <a:endParaRPr lang="en-GB" dirty="0"/>
          </a:p>
        </p:txBody>
      </p:sp>
      <p:sp>
        <p:nvSpPr>
          <p:cNvPr id="3" name="Content Placeholder 2"/>
          <p:cNvSpPr>
            <a:spLocks noGrp="1"/>
          </p:cNvSpPr>
          <p:nvPr>
            <p:ph sz="half" idx="1"/>
          </p:nvPr>
        </p:nvSpPr>
        <p:spPr>
          <a:xfrm>
            <a:off x="6446429" y="1077771"/>
            <a:ext cx="5181600" cy="4511442"/>
          </a:xfrm>
        </p:spPr>
        <p:txBody>
          <a:bodyPr>
            <a:normAutofit/>
          </a:bodyPr>
          <a:lstStyle/>
          <a:p>
            <a:pPr marL="0" indent="0">
              <a:buNone/>
            </a:pPr>
            <a:r>
              <a:rPr lang="en-GB" b="1" dirty="0">
                <a:latin typeface="+mn-lt"/>
              </a:rPr>
              <a:t>Before Turning</a:t>
            </a:r>
            <a:endParaRPr lang="en-GB" dirty="0"/>
          </a:p>
          <a:p>
            <a:r>
              <a:rPr lang="en-GB" dirty="0"/>
              <a:t>Check the mirrors </a:t>
            </a:r>
          </a:p>
          <a:p>
            <a:r>
              <a:rPr lang="en-GB" dirty="0"/>
              <a:t>Look over your right shoulder</a:t>
            </a:r>
          </a:p>
          <a:p>
            <a:r>
              <a:rPr lang="en-GB" dirty="0"/>
              <a:t>Give way to pedestrians and cyclists crossing or approaching the junction from ahead and from behind </a:t>
            </a:r>
          </a:p>
          <a:p>
            <a:r>
              <a:rPr lang="en-GB" dirty="0"/>
              <a:t>Fines payable and points added to license holder if not observed</a:t>
            </a:r>
          </a:p>
          <a:p>
            <a:pPr marL="0" indent="0">
              <a:buNone/>
            </a:pPr>
            <a:r>
              <a:rPr lang="en-GB" dirty="0">
                <a:hlinkClick r:id="rId3"/>
              </a:rPr>
              <a:t>http://www.fahrschule.de/Fragenkatalog/1.1.07-021</a:t>
            </a:r>
            <a:r>
              <a:rPr lang="en-GB" dirty="0"/>
              <a:t> </a:t>
            </a:r>
          </a:p>
          <a:p>
            <a:pPr marL="0" indent="0">
              <a:buNone/>
            </a:pPr>
            <a:endParaRPr lang="en-GB" dirty="0"/>
          </a:p>
        </p:txBody>
      </p:sp>
      <p:pic>
        <p:nvPicPr>
          <p:cNvPr id="9" name="Content Placeholder 8"/>
          <p:cNvPicPr>
            <a:picLocks noGrp="1" noChangeAspect="1"/>
          </p:cNvPicPr>
          <p:nvPr>
            <p:ph sz="half" idx="2"/>
          </p:nvPr>
        </p:nvPicPr>
        <p:blipFill>
          <a:blip r:embed="rId4"/>
          <a:stretch>
            <a:fillRect/>
          </a:stretch>
        </p:blipFill>
        <p:spPr>
          <a:xfrm>
            <a:off x="838201" y="1177725"/>
            <a:ext cx="5017654" cy="4833963"/>
          </a:xfrm>
          <a:prstGeom prst="rect">
            <a:avLst/>
          </a:prstGeom>
        </p:spPr>
      </p:pic>
      <p:pic>
        <p:nvPicPr>
          <p:cNvPr id="5" name="Picture 4">
            <a:extLst>
              <a:ext uri="{FF2B5EF4-FFF2-40B4-BE49-F238E27FC236}">
                <a16:creationId xmlns:a16="http://schemas.microsoft.com/office/drawing/2014/main" id="{902342EA-4D48-41A5-8E9B-1837BF33ACBB}"/>
              </a:ext>
            </a:extLst>
          </p:cNvPr>
          <p:cNvPicPr>
            <a:picLocks noChangeAspect="1"/>
          </p:cNvPicPr>
          <p:nvPr/>
        </p:nvPicPr>
        <p:blipFill>
          <a:blip r:embed="rId5"/>
          <a:stretch>
            <a:fillRect/>
          </a:stretch>
        </p:blipFill>
        <p:spPr>
          <a:xfrm>
            <a:off x="6518562" y="4294911"/>
            <a:ext cx="4734533" cy="2288452"/>
          </a:xfrm>
          <a:prstGeom prst="rect">
            <a:avLst/>
          </a:prstGeom>
        </p:spPr>
      </p:pic>
    </p:spTree>
    <p:extLst>
      <p:ext uri="{BB962C8B-B14F-4D97-AF65-F5344CB8AC3E}">
        <p14:creationId xmlns:p14="http://schemas.microsoft.com/office/powerpoint/2010/main" val="528130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A45BD1B9-BB6A-49FA-BE36-728787409350}"/>
              </a:ext>
            </a:extLst>
          </p:cNvPr>
          <p:cNvSpPr>
            <a:spLocks noGrp="1" noChangeArrowheads="1"/>
          </p:cNvSpPr>
          <p:nvPr>
            <p:ph type="title"/>
          </p:nvPr>
        </p:nvSpPr>
        <p:spPr>
          <a:xfrm>
            <a:off x="1774825" y="273050"/>
            <a:ext cx="5797550" cy="641350"/>
          </a:xfrm>
        </p:spPr>
        <p:txBody>
          <a:bodyPr>
            <a:noAutofit/>
          </a:bodyPr>
          <a:lstStyle/>
          <a:p>
            <a:r>
              <a:rPr lang="en-GB" altLang="en-US" dirty="0"/>
              <a:t>Cycle-specific changes</a:t>
            </a:r>
          </a:p>
        </p:txBody>
      </p:sp>
      <p:sp>
        <p:nvSpPr>
          <p:cNvPr id="16387" name="Content Placeholder 2">
            <a:extLst>
              <a:ext uri="{FF2B5EF4-FFF2-40B4-BE49-F238E27FC236}">
                <a16:creationId xmlns:a16="http://schemas.microsoft.com/office/drawing/2014/main" id="{025A7733-DDEC-4731-ACBB-16A9D02A55A1}"/>
              </a:ext>
            </a:extLst>
          </p:cNvPr>
          <p:cNvSpPr>
            <a:spLocks noGrp="1" noChangeArrowheads="1"/>
          </p:cNvSpPr>
          <p:nvPr>
            <p:ph idx="1"/>
          </p:nvPr>
        </p:nvSpPr>
        <p:spPr>
          <a:xfrm>
            <a:off x="1917700" y="1920876"/>
            <a:ext cx="8750300" cy="2587625"/>
          </a:xfrm>
        </p:spPr>
        <p:txBody>
          <a:bodyPr>
            <a:normAutofit lnSpcReduction="10000"/>
          </a:bodyPr>
          <a:lstStyle/>
          <a:p>
            <a:r>
              <a:rPr lang="en-GB" altLang="en-US" sz="2400" dirty="0"/>
              <a:t>Opening car doors safely: the Dutch Reach</a:t>
            </a:r>
          </a:p>
          <a:p>
            <a:r>
              <a:rPr lang="en-GB" altLang="en-US" sz="2400" dirty="0"/>
              <a:t>Cyclists’ road positioning</a:t>
            </a:r>
          </a:p>
          <a:p>
            <a:r>
              <a:rPr lang="en-GB" altLang="en-US" sz="2400" dirty="0"/>
              <a:t>Safe overtaking distances</a:t>
            </a:r>
          </a:p>
          <a:p>
            <a:r>
              <a:rPr lang="en-GB" altLang="en-US" sz="2400" dirty="0"/>
              <a:t>Group riding / cycling 2-abreast</a:t>
            </a:r>
          </a:p>
          <a:p>
            <a:endParaRPr lang="en-GB" altLang="en-US" sz="2400" dirty="0"/>
          </a:p>
          <a:p>
            <a:r>
              <a:rPr lang="en-GB" sz="2400" dirty="0"/>
              <a:t>Consistent advice to drivers and cyclists</a:t>
            </a:r>
            <a:endParaRPr lang="en-GB" altLang="en-US" sz="2400" dirty="0"/>
          </a:p>
        </p:txBody>
      </p:sp>
    </p:spTree>
    <p:extLst>
      <p:ext uri="{BB962C8B-B14F-4D97-AF65-F5344CB8AC3E}">
        <p14:creationId xmlns:p14="http://schemas.microsoft.com/office/powerpoint/2010/main" val="3598894636"/>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CE7E0C17-AFFF-4CEB-9F84-2D2009BDC3D8}"/>
              </a:ext>
            </a:extLst>
          </p:cNvPr>
          <p:cNvSpPr>
            <a:spLocks noGrp="1" noChangeArrowheads="1"/>
          </p:cNvSpPr>
          <p:nvPr>
            <p:ph type="title"/>
          </p:nvPr>
        </p:nvSpPr>
        <p:spPr>
          <a:xfrm>
            <a:off x="1774824" y="273050"/>
            <a:ext cx="9774751" cy="852488"/>
          </a:xfrm>
        </p:spPr>
        <p:txBody>
          <a:bodyPr>
            <a:noAutofit/>
          </a:bodyPr>
          <a:lstStyle/>
          <a:p>
            <a:r>
              <a:rPr lang="en-GB" altLang="en-US" dirty="0"/>
              <a:t>Opening doors safely: the ‘Dutch Reach’</a:t>
            </a:r>
          </a:p>
        </p:txBody>
      </p:sp>
      <p:sp>
        <p:nvSpPr>
          <p:cNvPr id="3" name="Content Placeholder 2">
            <a:extLst>
              <a:ext uri="{FF2B5EF4-FFF2-40B4-BE49-F238E27FC236}">
                <a16:creationId xmlns:a16="http://schemas.microsoft.com/office/drawing/2014/main" id="{629977A3-33ED-4DB0-B0B5-712E3C2EAA0E}"/>
              </a:ext>
            </a:extLst>
          </p:cNvPr>
          <p:cNvSpPr>
            <a:spLocks noGrp="1"/>
          </p:cNvSpPr>
          <p:nvPr>
            <p:ph idx="1"/>
          </p:nvPr>
        </p:nvSpPr>
        <p:spPr>
          <a:xfrm>
            <a:off x="1631950" y="1125538"/>
            <a:ext cx="8928100" cy="1132277"/>
          </a:xfrm>
        </p:spPr>
        <p:txBody>
          <a:bodyPr/>
          <a:lstStyle/>
          <a:p>
            <a:pPr marL="252000" indent="-252000">
              <a:defRPr/>
            </a:pPr>
            <a:r>
              <a:rPr lang="en-GB" sz="2200" dirty="0"/>
              <a:t>Draft rule 239 advises drivers and passengers to open vehicle doors with the opposite hand to the door they’re opening</a:t>
            </a:r>
          </a:p>
          <a:p>
            <a:pPr marL="252000" indent="-252000">
              <a:defRPr/>
            </a:pPr>
            <a:r>
              <a:rPr lang="en-GB" sz="2200" dirty="0"/>
              <a:t>Makes you turn your head, reduces how widely the door will open</a:t>
            </a:r>
          </a:p>
          <a:p>
            <a:pPr>
              <a:defRPr/>
            </a:pPr>
            <a:endParaRPr lang="en-GB" dirty="0"/>
          </a:p>
        </p:txBody>
      </p:sp>
      <p:pic>
        <p:nvPicPr>
          <p:cNvPr id="4" name="Online Media 3" title="The Dutch Reach #TeachTheReach!">
            <a:hlinkClick r:id="" action="ppaction://media"/>
            <a:extLst>
              <a:ext uri="{FF2B5EF4-FFF2-40B4-BE49-F238E27FC236}">
                <a16:creationId xmlns:a16="http://schemas.microsoft.com/office/drawing/2014/main" id="{244E2ACE-EAD1-4004-A1E1-C98772DB8D2C}"/>
              </a:ext>
            </a:extLst>
          </p:cNvPr>
          <p:cNvPicPr>
            <a:picLocks noRot="1" noChangeAspect="1"/>
          </p:cNvPicPr>
          <p:nvPr>
            <a:videoFile r:link="rId1"/>
          </p:nvPr>
        </p:nvPicPr>
        <p:blipFill>
          <a:blip r:embed="rId3"/>
          <a:stretch>
            <a:fillRect/>
          </a:stretch>
        </p:blipFill>
        <p:spPr>
          <a:xfrm>
            <a:off x="2421380" y="2356291"/>
            <a:ext cx="7355665" cy="4137562"/>
          </a:xfrm>
          <a:prstGeom prst="rect">
            <a:avLst/>
          </a:prstGeom>
        </p:spPr>
      </p:pic>
    </p:spTree>
    <p:extLst>
      <p:ext uri="{BB962C8B-B14F-4D97-AF65-F5344CB8AC3E}">
        <p14:creationId xmlns:p14="http://schemas.microsoft.com/office/powerpoint/2010/main" val="603661"/>
      </p:ext>
    </p:extLst>
  </p:cSld>
  <p:clrMapOvr>
    <a:masterClrMapping/>
  </p:clrMapOvr>
  <p:transition spd="med"/>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326B3C1F-2BFD-4179-B210-553A97C3C50E}"/>
              </a:ext>
            </a:extLst>
          </p:cNvPr>
          <p:cNvSpPr>
            <a:spLocks noGrp="1" noChangeArrowheads="1"/>
          </p:cNvSpPr>
          <p:nvPr>
            <p:ph type="title"/>
          </p:nvPr>
        </p:nvSpPr>
        <p:spPr>
          <a:xfrm>
            <a:off x="1774825" y="273050"/>
            <a:ext cx="5797550" cy="635000"/>
          </a:xfrm>
        </p:spPr>
        <p:txBody>
          <a:bodyPr>
            <a:noAutofit/>
          </a:bodyPr>
          <a:lstStyle/>
          <a:p>
            <a:r>
              <a:rPr lang="en-GB" altLang="en-US" dirty="0"/>
              <a:t>Cyclists’ positioning</a:t>
            </a:r>
          </a:p>
        </p:txBody>
      </p:sp>
      <p:sp>
        <p:nvSpPr>
          <p:cNvPr id="18435" name="Content Placeholder 2">
            <a:extLst>
              <a:ext uri="{FF2B5EF4-FFF2-40B4-BE49-F238E27FC236}">
                <a16:creationId xmlns:a16="http://schemas.microsoft.com/office/drawing/2014/main" id="{1054C6D3-9491-459E-B185-C04607F59B0D}"/>
              </a:ext>
            </a:extLst>
          </p:cNvPr>
          <p:cNvSpPr>
            <a:spLocks noGrp="1" noChangeArrowheads="1"/>
          </p:cNvSpPr>
          <p:nvPr>
            <p:ph idx="1"/>
          </p:nvPr>
        </p:nvSpPr>
        <p:spPr>
          <a:xfrm>
            <a:off x="1774824" y="1214438"/>
            <a:ext cx="4808855" cy="5167312"/>
          </a:xfrm>
        </p:spPr>
        <p:txBody>
          <a:bodyPr/>
          <a:lstStyle/>
          <a:p>
            <a:r>
              <a:rPr lang="en-GB" altLang="en-US" sz="2400" dirty="0"/>
              <a:t>Primary position: centre of the lane. When traffic is very light, or slow-moving, or when you want to avoid being overtaken dangerously</a:t>
            </a:r>
          </a:p>
          <a:p>
            <a:r>
              <a:rPr lang="en-GB" altLang="en-US" sz="2400" dirty="0"/>
              <a:t>Secondary position: to the left of the traffic stream and at least 1m from the gutter or car doors</a:t>
            </a:r>
          </a:p>
          <a:p>
            <a:r>
              <a:rPr lang="en-GB" altLang="en-US" sz="2400" dirty="0"/>
              <a:t>See rule 72 for cyclists, rule 213 for drivers</a:t>
            </a:r>
          </a:p>
        </p:txBody>
      </p:sp>
      <p:pic>
        <p:nvPicPr>
          <p:cNvPr id="18436" name="Picture 4">
            <a:extLst>
              <a:ext uri="{FF2B5EF4-FFF2-40B4-BE49-F238E27FC236}">
                <a16:creationId xmlns:a16="http://schemas.microsoft.com/office/drawing/2014/main" id="{375A91E4-4E76-426E-BD56-EA4FF25DA8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6049" y="454781"/>
            <a:ext cx="4574613" cy="6024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5378888"/>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C8819ADF-03DD-464C-85F2-F0AB2235E857}"/>
              </a:ext>
            </a:extLst>
          </p:cNvPr>
          <p:cNvSpPr>
            <a:spLocks noGrp="1" noChangeArrowheads="1"/>
          </p:cNvSpPr>
          <p:nvPr>
            <p:ph type="title"/>
          </p:nvPr>
        </p:nvSpPr>
        <p:spPr>
          <a:xfrm>
            <a:off x="1774825" y="273050"/>
            <a:ext cx="5797550" cy="852488"/>
          </a:xfrm>
        </p:spPr>
        <p:txBody>
          <a:bodyPr/>
          <a:lstStyle/>
          <a:p>
            <a:r>
              <a:rPr lang="en-GB" altLang="en-US" dirty="0"/>
              <a:t>Safe overtaking</a:t>
            </a:r>
          </a:p>
        </p:txBody>
      </p:sp>
      <p:sp>
        <p:nvSpPr>
          <p:cNvPr id="19459" name="Content Placeholder 2">
            <a:extLst>
              <a:ext uri="{FF2B5EF4-FFF2-40B4-BE49-F238E27FC236}">
                <a16:creationId xmlns:a16="http://schemas.microsoft.com/office/drawing/2014/main" id="{90C79EA3-3B39-4EC9-8525-67D1CC49EB7B}"/>
              </a:ext>
            </a:extLst>
          </p:cNvPr>
          <p:cNvSpPr>
            <a:spLocks noGrp="1" noChangeArrowheads="1"/>
          </p:cNvSpPr>
          <p:nvPr>
            <p:ph idx="1"/>
          </p:nvPr>
        </p:nvSpPr>
        <p:spPr>
          <a:xfrm>
            <a:off x="1631950" y="1052515"/>
            <a:ext cx="8928100" cy="2042378"/>
          </a:xfrm>
        </p:spPr>
        <p:txBody>
          <a:bodyPr/>
          <a:lstStyle/>
          <a:p>
            <a:pPr marL="250825" indent="-250825"/>
            <a:r>
              <a:rPr lang="en-GB" altLang="en-US" dirty="0"/>
              <a:t>Current rules (163, 211, 212): drivers should leave cyclists, pedestrians, motorcyclists and equestrians at least as much room as when overtaking a car. How much is that?</a:t>
            </a:r>
          </a:p>
          <a:p>
            <a:pPr marL="250825" indent="-250825"/>
            <a:r>
              <a:rPr lang="en-GB" altLang="en-US" dirty="0"/>
              <a:t>New rule 163: at least 1.5m at speeds up to 30mph, at least 2.0m at higher speeds (and at all speeds when passing peds on road)</a:t>
            </a:r>
          </a:p>
          <a:p>
            <a:pPr marL="250825" indent="-250825"/>
            <a:r>
              <a:rPr lang="en-GB" altLang="en-US" dirty="0"/>
              <a:t>More for HGVs &amp; other large vehicles, and/or in adverse weather</a:t>
            </a:r>
          </a:p>
          <a:p>
            <a:pPr marL="250825" indent="-250825"/>
            <a:r>
              <a:rPr lang="en-GB" altLang="en-US" dirty="0"/>
              <a:t>Cyclists may overtake slow or stationary traffic on left, but should do so with caution</a:t>
            </a:r>
          </a:p>
          <a:p>
            <a:pPr marL="250825" indent="-250825"/>
            <a:endParaRPr lang="en-GB" altLang="en-US" sz="2300" dirty="0"/>
          </a:p>
        </p:txBody>
      </p:sp>
      <p:pic>
        <p:nvPicPr>
          <p:cNvPr id="2" name="Online Media 1" title="Too Close For Comfort - Virtual Reality film (2D version)">
            <a:hlinkClick r:id="" action="ppaction://media"/>
            <a:extLst>
              <a:ext uri="{FF2B5EF4-FFF2-40B4-BE49-F238E27FC236}">
                <a16:creationId xmlns:a16="http://schemas.microsoft.com/office/drawing/2014/main" id="{E32AB9C1-4B59-4541-991A-CB6D214312F0}"/>
              </a:ext>
            </a:extLst>
          </p:cNvPr>
          <p:cNvPicPr>
            <a:picLocks noRot="1" noChangeAspect="1"/>
          </p:cNvPicPr>
          <p:nvPr>
            <a:videoFile r:link="rId1"/>
          </p:nvPr>
        </p:nvPicPr>
        <p:blipFill>
          <a:blip r:embed="rId3"/>
          <a:stretch>
            <a:fillRect/>
          </a:stretch>
        </p:blipFill>
        <p:spPr>
          <a:xfrm>
            <a:off x="2917222" y="3094893"/>
            <a:ext cx="6357555" cy="3574195"/>
          </a:xfrm>
          <a:prstGeom prst="rect">
            <a:avLst/>
          </a:prstGeom>
        </p:spPr>
      </p:pic>
    </p:spTree>
    <p:extLst>
      <p:ext uri="{BB962C8B-B14F-4D97-AF65-F5344CB8AC3E}">
        <p14:creationId xmlns:p14="http://schemas.microsoft.com/office/powerpoint/2010/main" val="2515318847"/>
      </p:ext>
    </p:extLst>
  </p:cSld>
  <p:clrMapOvr>
    <a:masterClrMapping/>
  </p:clrMapOvr>
  <p:transition spd="med"/>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2FB6D8F7-6E9F-4277-BD7F-E00C77A45E7B}"/>
              </a:ext>
            </a:extLst>
          </p:cNvPr>
          <p:cNvSpPr>
            <a:spLocks noGrp="1" noChangeArrowheads="1"/>
          </p:cNvSpPr>
          <p:nvPr>
            <p:ph type="title"/>
          </p:nvPr>
        </p:nvSpPr>
        <p:spPr>
          <a:xfrm>
            <a:off x="1774825" y="188914"/>
            <a:ext cx="5797550" cy="706437"/>
          </a:xfrm>
        </p:spPr>
        <p:txBody>
          <a:bodyPr/>
          <a:lstStyle/>
          <a:p>
            <a:r>
              <a:rPr lang="en-GB" altLang="en-US" dirty="0"/>
              <a:t>Riding 2-abreast</a:t>
            </a:r>
          </a:p>
        </p:txBody>
      </p:sp>
      <p:sp>
        <p:nvSpPr>
          <p:cNvPr id="3" name="Content Placeholder 2">
            <a:extLst>
              <a:ext uri="{FF2B5EF4-FFF2-40B4-BE49-F238E27FC236}">
                <a16:creationId xmlns:a16="http://schemas.microsoft.com/office/drawing/2014/main" id="{3F49E54A-AFE1-4719-B0F1-C256E320E4EF}"/>
              </a:ext>
            </a:extLst>
          </p:cNvPr>
          <p:cNvSpPr>
            <a:spLocks noGrp="1"/>
          </p:cNvSpPr>
          <p:nvPr>
            <p:ph idx="1"/>
          </p:nvPr>
        </p:nvSpPr>
        <p:spPr>
          <a:xfrm>
            <a:off x="1774825" y="1054100"/>
            <a:ext cx="6445250" cy="1309272"/>
          </a:xfrm>
        </p:spPr>
        <p:txBody>
          <a:bodyPr/>
          <a:lstStyle/>
          <a:p>
            <a:pPr marL="252000" indent="-252000">
              <a:defRPr/>
            </a:pPr>
            <a:r>
              <a:rPr lang="en-GB" dirty="0"/>
              <a:t>Some drivers think 2-abreast cycling is illegal - it’s not!</a:t>
            </a:r>
          </a:p>
          <a:p>
            <a:pPr marL="252000" indent="-252000">
              <a:defRPr/>
            </a:pPr>
            <a:r>
              <a:rPr lang="en-GB" dirty="0"/>
              <a:t>For groups on narrow lanes, it’s actually safer</a:t>
            </a:r>
          </a:p>
          <a:p>
            <a:pPr marL="252000" indent="-252000">
              <a:defRPr/>
            </a:pPr>
            <a:r>
              <a:rPr lang="en-GB" dirty="0"/>
              <a:t>We seek to rewrite rule 66, allowing it where safe (i.e. where ‘primary position’ would be advisable)</a:t>
            </a:r>
          </a:p>
          <a:p>
            <a:pPr marL="0" indent="0">
              <a:buNone/>
              <a:defRPr/>
            </a:pPr>
            <a:endParaRPr lang="en-GB" dirty="0"/>
          </a:p>
        </p:txBody>
      </p:sp>
      <p:pic>
        <p:nvPicPr>
          <p:cNvPr id="20484" name="Picture 2" descr="Taken near Coalcleugh, Northumberland on the Coast to Coast ride a few years ago.">
            <a:extLst>
              <a:ext uri="{FF2B5EF4-FFF2-40B4-BE49-F238E27FC236}">
                <a16:creationId xmlns:a16="http://schemas.microsoft.com/office/drawing/2014/main" id="{17BED723-5D74-4A59-B40D-3B1C67B7B5B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82594" y="4437064"/>
            <a:ext cx="2960687"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4">
            <a:extLst>
              <a:ext uri="{FF2B5EF4-FFF2-40B4-BE49-F238E27FC236}">
                <a16:creationId xmlns:a16="http://schemas.microsoft.com/office/drawing/2014/main" id="{293740C4-9706-4900-B403-9EE278650C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33338" y="1138239"/>
            <a:ext cx="2016125"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6">
            <a:extLst>
              <a:ext uri="{FF2B5EF4-FFF2-40B4-BE49-F238E27FC236}">
                <a16:creationId xmlns:a16="http://schemas.microsoft.com/office/drawing/2014/main" id="{F8AAC28B-677C-4226-8C04-7788EA75DC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4825" y="4437064"/>
            <a:ext cx="3036888"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8">
            <a:extLst>
              <a:ext uri="{FF2B5EF4-FFF2-40B4-BE49-F238E27FC236}">
                <a16:creationId xmlns:a16="http://schemas.microsoft.com/office/drawing/2014/main" id="{53C60C4A-CFEF-4BA8-A88F-1D1861F07F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3158" y="918494"/>
            <a:ext cx="3212174" cy="5737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2">
            <a:extLst>
              <a:ext uri="{FF2B5EF4-FFF2-40B4-BE49-F238E27FC236}">
                <a16:creationId xmlns:a16="http://schemas.microsoft.com/office/drawing/2014/main" id="{43657ED7-768C-4A2C-BC18-8AA5DE55BA2B}"/>
              </a:ext>
            </a:extLst>
          </p:cNvPr>
          <p:cNvSpPr txBox="1">
            <a:spLocks/>
          </p:cNvSpPr>
          <p:nvPr/>
        </p:nvSpPr>
        <p:spPr bwMode="auto">
          <a:xfrm>
            <a:off x="1774825" y="2376482"/>
            <a:ext cx="6445250" cy="2060582"/>
          </a:xfrm>
          <a:prstGeom prst="rect">
            <a:avLst/>
          </a:prstGeom>
          <a:noFill/>
          <a:ln>
            <a:noFill/>
          </a:ln>
          <a:effectLst/>
        </p:spPr>
        <p:txBody>
          <a:bodyPr/>
          <a:lstStyle>
            <a:lvl1pPr marL="342900" indent="-342900" algn="l" rtl="0" eaLnBrk="0" fontAlgn="base" hangingPunct="0">
              <a:spcBef>
                <a:spcPct val="20000"/>
              </a:spcBef>
              <a:spcAft>
                <a:spcPct val="0"/>
              </a:spcAft>
              <a:buChar char="•"/>
              <a:defRPr sz="3200">
                <a:solidFill>
                  <a:srgbClr val="00AEEF"/>
                </a:solidFill>
                <a:latin typeface="+mn-lt"/>
                <a:ea typeface="+mn-ea"/>
                <a:cs typeface="+mn-cs"/>
              </a:defRPr>
            </a:lvl1pPr>
            <a:lvl2pPr marL="742950" indent="-285750" algn="l" rtl="0" eaLnBrk="0" fontAlgn="base" hangingPunct="0">
              <a:spcBef>
                <a:spcPct val="20000"/>
              </a:spcBef>
              <a:spcAft>
                <a:spcPct val="0"/>
              </a:spcAft>
              <a:buChar char="–"/>
              <a:defRPr sz="2800">
                <a:solidFill>
                  <a:srgbClr val="00AEEF"/>
                </a:solidFill>
                <a:latin typeface="+mn-lt"/>
              </a:defRPr>
            </a:lvl2pPr>
            <a:lvl3pPr marL="1143000" indent="-228600" algn="l" rtl="0" eaLnBrk="0" fontAlgn="base" hangingPunct="0">
              <a:spcBef>
                <a:spcPct val="20000"/>
              </a:spcBef>
              <a:spcAft>
                <a:spcPct val="0"/>
              </a:spcAft>
              <a:buChar char="•"/>
              <a:defRPr sz="2400">
                <a:solidFill>
                  <a:srgbClr val="00AEEF"/>
                </a:solidFill>
                <a:latin typeface="+mn-lt"/>
              </a:defRPr>
            </a:lvl3pPr>
            <a:lvl4pPr marL="1600200" indent="-228600" algn="l" rtl="0" eaLnBrk="0" fontAlgn="base" hangingPunct="0">
              <a:spcBef>
                <a:spcPct val="20000"/>
              </a:spcBef>
              <a:spcAft>
                <a:spcPct val="0"/>
              </a:spcAft>
              <a:buChar char="–"/>
              <a:defRPr sz="2000">
                <a:solidFill>
                  <a:srgbClr val="00AEEF"/>
                </a:solidFill>
                <a:latin typeface="+mn-lt"/>
              </a:defRPr>
            </a:lvl4pPr>
            <a:lvl5pPr marL="2057400" indent="-228600" algn="l" rtl="0" eaLnBrk="0" fontAlgn="base" hangingPunct="0">
              <a:spcBef>
                <a:spcPct val="20000"/>
              </a:spcBef>
              <a:spcAft>
                <a:spcPct val="0"/>
              </a:spcAft>
              <a:buChar char="»"/>
              <a:defRPr sz="2000">
                <a:solidFill>
                  <a:srgbClr val="00AEEF"/>
                </a:solidFill>
                <a:latin typeface="+mn-lt"/>
              </a:defRPr>
            </a:lvl5pPr>
            <a:lvl6pPr marL="2514600" indent="-228600" algn="l" rtl="0" fontAlgn="base">
              <a:spcBef>
                <a:spcPct val="20000"/>
              </a:spcBef>
              <a:spcAft>
                <a:spcPct val="0"/>
              </a:spcAft>
              <a:buChar char="»"/>
              <a:defRPr sz="2000">
                <a:solidFill>
                  <a:srgbClr val="0033CC"/>
                </a:solidFill>
                <a:latin typeface="+mn-lt"/>
              </a:defRPr>
            </a:lvl6pPr>
            <a:lvl7pPr marL="2971800" indent="-228600" algn="l" rtl="0" fontAlgn="base">
              <a:spcBef>
                <a:spcPct val="20000"/>
              </a:spcBef>
              <a:spcAft>
                <a:spcPct val="0"/>
              </a:spcAft>
              <a:buChar char="»"/>
              <a:defRPr sz="2000">
                <a:solidFill>
                  <a:srgbClr val="0033CC"/>
                </a:solidFill>
                <a:latin typeface="+mn-lt"/>
              </a:defRPr>
            </a:lvl7pPr>
            <a:lvl8pPr marL="3429000" indent="-228600" algn="l" rtl="0" fontAlgn="base">
              <a:spcBef>
                <a:spcPct val="20000"/>
              </a:spcBef>
              <a:spcAft>
                <a:spcPct val="0"/>
              </a:spcAft>
              <a:buChar char="»"/>
              <a:defRPr sz="2000">
                <a:solidFill>
                  <a:srgbClr val="0033CC"/>
                </a:solidFill>
                <a:latin typeface="+mn-lt"/>
              </a:defRPr>
            </a:lvl8pPr>
            <a:lvl9pPr marL="3886200" indent="-228600" algn="l" rtl="0" fontAlgn="base">
              <a:spcBef>
                <a:spcPct val="20000"/>
              </a:spcBef>
              <a:spcAft>
                <a:spcPct val="0"/>
              </a:spcAft>
              <a:buChar char="»"/>
              <a:defRPr sz="2000">
                <a:solidFill>
                  <a:srgbClr val="0033CC"/>
                </a:solidFill>
                <a:latin typeface="+mn-lt"/>
              </a:defRPr>
            </a:lvl9pPr>
          </a:lstStyle>
          <a:p>
            <a:pPr marL="0" indent="0">
              <a:buNone/>
              <a:defRPr/>
            </a:pPr>
            <a:r>
              <a:rPr lang="en-GB" sz="1800" i="1" dirty="0">
                <a:solidFill>
                  <a:schemeClr val="tx1"/>
                </a:solidFill>
                <a:latin typeface="+mj-lt"/>
                <a:ea typeface="Calibri" panose="020F0502020204030204" pitchFamily="34" charset="0"/>
                <a:cs typeface="Calibri" panose="020F0502020204030204" pitchFamily="34" charset="0"/>
              </a:rPr>
              <a:t>“When cycling in groups, you may cycle 2 abreast where this is safe, such as on roads with light traffic, or with plenty of space for overtaking, or where you can keep up with the speed of other traffic around you. You may also do so where being overtaken by drivers could be dangerous, such as on roads with poor sightlines. Allow them to do so when you feel this is safe, by switching to single file.”</a:t>
            </a:r>
            <a:endParaRPr lang="en-GB" sz="1800" dirty="0">
              <a:solidFill>
                <a:schemeClr val="tx1"/>
              </a:solidFill>
              <a:latin typeface="+mj-lt"/>
            </a:endParaRPr>
          </a:p>
          <a:p>
            <a:pPr marL="252000" indent="-252000">
              <a:defRPr/>
            </a:pPr>
            <a:endParaRPr lang="en-GB" sz="2300" dirty="0"/>
          </a:p>
          <a:p>
            <a:pPr marL="0" indent="0">
              <a:buNone/>
              <a:defRPr/>
            </a:pPr>
            <a:endParaRPr lang="en-GB" dirty="0"/>
          </a:p>
        </p:txBody>
      </p:sp>
    </p:spTree>
    <p:extLst>
      <p:ext uri="{BB962C8B-B14F-4D97-AF65-F5344CB8AC3E}">
        <p14:creationId xmlns:p14="http://schemas.microsoft.com/office/powerpoint/2010/main" val="3848957802"/>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9E7292E0-3880-40DD-8C81-F99544C5D13E}"/>
              </a:ext>
            </a:extLst>
          </p:cNvPr>
          <p:cNvSpPr>
            <a:spLocks noGrp="1" noChangeArrowheads="1"/>
          </p:cNvSpPr>
          <p:nvPr>
            <p:ph type="title"/>
          </p:nvPr>
        </p:nvSpPr>
        <p:spPr>
          <a:xfrm>
            <a:off x="1774824" y="273051"/>
            <a:ext cx="7256633" cy="563563"/>
          </a:xfrm>
        </p:spPr>
        <p:txBody>
          <a:bodyPr>
            <a:noAutofit/>
          </a:bodyPr>
          <a:lstStyle/>
          <a:p>
            <a:r>
              <a:rPr lang="en-GB" altLang="en-US" dirty="0"/>
              <a:t>Communications campaign!</a:t>
            </a:r>
          </a:p>
        </p:txBody>
      </p:sp>
      <p:sp>
        <p:nvSpPr>
          <p:cNvPr id="21507" name="Content Placeholder 2">
            <a:extLst>
              <a:ext uri="{FF2B5EF4-FFF2-40B4-BE49-F238E27FC236}">
                <a16:creationId xmlns:a16="http://schemas.microsoft.com/office/drawing/2014/main" id="{C1727A00-57B7-4D52-8CDF-339DE5B88510}"/>
              </a:ext>
            </a:extLst>
          </p:cNvPr>
          <p:cNvSpPr>
            <a:spLocks noGrp="1" noChangeArrowheads="1"/>
          </p:cNvSpPr>
          <p:nvPr>
            <p:ph idx="1"/>
          </p:nvPr>
        </p:nvSpPr>
        <p:spPr>
          <a:xfrm>
            <a:off x="1774826" y="1052513"/>
            <a:ext cx="8569325" cy="1395265"/>
          </a:xfrm>
        </p:spPr>
        <p:txBody>
          <a:bodyPr/>
          <a:lstStyle/>
          <a:p>
            <a:r>
              <a:rPr lang="en-GB" altLang="en-US" dirty="0"/>
              <a:t>Following the rule changes, a comms campaign will be crucial to raise public awareness (</a:t>
            </a:r>
            <a:r>
              <a:rPr lang="en-GB" altLang="en-US" dirty="0" err="1"/>
              <a:t>n.b.</a:t>
            </a:r>
            <a:r>
              <a:rPr lang="en-GB" altLang="en-US" dirty="0"/>
              <a:t> DfT accepts this)</a:t>
            </a:r>
          </a:p>
          <a:p>
            <a:r>
              <a:rPr lang="en-GB" altLang="en-US" dirty="0"/>
              <a:t>Remember “Green Cross Code” and “Clunk Click”</a:t>
            </a:r>
          </a:p>
          <a:p>
            <a:r>
              <a:rPr lang="en-GB" altLang="en-US" dirty="0"/>
              <a:t>Here’s one we made to explain the junction priority change</a:t>
            </a:r>
          </a:p>
          <a:p>
            <a:endParaRPr lang="en-GB" altLang="en-US" sz="2400" dirty="0"/>
          </a:p>
        </p:txBody>
      </p:sp>
      <p:pic>
        <p:nvPicPr>
          <p:cNvPr id="4" name="Online Media 3" title="How to make junctions safer for everyone">
            <a:hlinkClick r:id="" action="ppaction://media"/>
            <a:extLst>
              <a:ext uri="{FF2B5EF4-FFF2-40B4-BE49-F238E27FC236}">
                <a16:creationId xmlns:a16="http://schemas.microsoft.com/office/drawing/2014/main" id="{E1D697AF-34CB-4C2F-ACDD-36F026669E24}"/>
              </a:ext>
            </a:extLst>
          </p:cNvPr>
          <p:cNvPicPr>
            <a:picLocks noRot="1" noChangeAspect="1"/>
          </p:cNvPicPr>
          <p:nvPr>
            <a:videoFile r:link="rId1"/>
          </p:nvPr>
        </p:nvPicPr>
        <p:blipFill>
          <a:blip r:embed="rId3"/>
          <a:stretch>
            <a:fillRect/>
          </a:stretch>
        </p:blipFill>
        <p:spPr>
          <a:xfrm>
            <a:off x="2407225" y="2435077"/>
            <a:ext cx="7377550" cy="4149872"/>
          </a:xfrm>
          <a:prstGeom prst="rect">
            <a:avLst/>
          </a:prstGeom>
        </p:spPr>
      </p:pic>
    </p:spTree>
    <p:extLst>
      <p:ext uri="{BB962C8B-B14F-4D97-AF65-F5344CB8AC3E}">
        <p14:creationId xmlns:p14="http://schemas.microsoft.com/office/powerpoint/2010/main" val="12408376"/>
      </p:ext>
    </p:extLst>
  </p:cSld>
  <p:clrMapOvr>
    <a:masterClrMapping/>
  </p:clrMapOvr>
  <p:transition spd="med"/>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hape 129">
            <a:extLst>
              <a:ext uri="{FF2B5EF4-FFF2-40B4-BE49-F238E27FC236}">
                <a16:creationId xmlns:a16="http://schemas.microsoft.com/office/drawing/2014/main" id="{9615C0F1-6B1A-4FBF-B6C7-598F8BD78008}"/>
              </a:ext>
            </a:extLst>
          </p:cNvPr>
          <p:cNvSpPr/>
          <p:nvPr/>
        </p:nvSpPr>
        <p:spPr>
          <a:xfrm>
            <a:off x="127553" y="2651720"/>
            <a:ext cx="11936894" cy="4206280"/>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1pPr>
            <a:lvl2pPr marL="0" marR="0" indent="1143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2pPr>
            <a:lvl3pPr marL="0" marR="0" indent="2286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3pPr>
            <a:lvl4pPr marL="0" marR="0" indent="3429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4pPr>
            <a:lvl5pPr marL="0" marR="0" indent="4572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5pPr>
            <a:lvl6pPr marL="0" marR="0" indent="5715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6pPr>
            <a:lvl7pPr marL="0" marR="0" indent="6858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7pPr>
            <a:lvl8pPr marL="0" marR="0" indent="8001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8pPr>
            <a:lvl9pPr marL="0" marR="0" indent="9144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9pPr>
          </a:lstStyle>
          <a:p>
            <a:r>
              <a:rPr lang="en-US" sz="5400" b="1" i="0" dirty="0">
                <a:solidFill>
                  <a:schemeClr val="bg1"/>
                </a:solidFill>
                <a:effectLst/>
                <a:latin typeface="Freight" panose="02000606030000020004" pitchFamily="50" charset="0"/>
              </a:rPr>
              <a:t>Steve Gooding</a:t>
            </a:r>
          </a:p>
          <a:p>
            <a:r>
              <a:rPr lang="en-US" sz="5400" b="0" i="0" dirty="0">
                <a:solidFill>
                  <a:schemeClr val="bg1"/>
                </a:solidFill>
                <a:effectLst/>
                <a:latin typeface="Freight" panose="02000606030000020004" pitchFamily="50" charset="0"/>
              </a:rPr>
              <a:t>Director</a:t>
            </a:r>
          </a:p>
          <a:p>
            <a:r>
              <a:rPr lang="en-US" sz="5400" b="0" i="0" dirty="0">
                <a:solidFill>
                  <a:schemeClr val="bg1"/>
                </a:solidFill>
                <a:effectLst/>
                <a:latin typeface="Freight" panose="02000606030000020004" pitchFamily="50" charset="0"/>
              </a:rPr>
              <a:t>RAC Foundation </a:t>
            </a:r>
          </a:p>
          <a:p>
            <a:br>
              <a:rPr lang="en-US" sz="5400" dirty="0">
                <a:solidFill>
                  <a:schemeClr val="bg1"/>
                </a:solidFill>
                <a:latin typeface="Freight" panose="02000606030000020004" pitchFamily="50" charset="0"/>
              </a:rPr>
            </a:br>
            <a:endParaRPr lang="en-US" sz="5400" dirty="0">
              <a:solidFill>
                <a:schemeClr val="bg1"/>
              </a:solidFill>
              <a:latin typeface="Freight" panose="02000606030000020004" pitchFamily="50" charset="0"/>
            </a:endParaRPr>
          </a:p>
        </p:txBody>
      </p:sp>
      <p:sp>
        <p:nvSpPr>
          <p:cNvPr id="4" name="Shape 129">
            <a:extLst>
              <a:ext uri="{FF2B5EF4-FFF2-40B4-BE49-F238E27FC236}">
                <a16:creationId xmlns:a16="http://schemas.microsoft.com/office/drawing/2014/main" id="{9236744F-C3A2-4BD5-847F-EE712BC28E6D}"/>
              </a:ext>
            </a:extLst>
          </p:cNvPr>
          <p:cNvSpPr/>
          <p:nvPr/>
        </p:nvSpPr>
        <p:spPr>
          <a:xfrm>
            <a:off x="0" y="6206539"/>
            <a:ext cx="12191999" cy="420628"/>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1pPr>
            <a:lvl2pPr marL="0" marR="0" indent="1143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2pPr>
            <a:lvl3pPr marL="0" marR="0" indent="2286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3pPr>
            <a:lvl4pPr marL="0" marR="0" indent="3429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4pPr>
            <a:lvl5pPr marL="0" marR="0" indent="4572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5pPr>
            <a:lvl6pPr marL="0" marR="0" indent="5715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6pPr>
            <a:lvl7pPr marL="0" marR="0" indent="6858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7pPr>
            <a:lvl8pPr marL="0" marR="0" indent="8001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8pPr>
            <a:lvl9pPr marL="0" marR="0" indent="9144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9pPr>
          </a:lstStyle>
          <a:p>
            <a:r>
              <a:rPr lang="en-US" sz="2400" dirty="0">
                <a:solidFill>
                  <a:schemeClr val="bg1"/>
                </a:solidFill>
                <a:latin typeface="Freight" panose="02000606030000020004" pitchFamily="50" charset="0"/>
              </a:rPr>
              <a:t>#APPGCW</a:t>
            </a:r>
          </a:p>
        </p:txBody>
      </p:sp>
    </p:spTree>
    <p:extLst>
      <p:ext uri="{BB962C8B-B14F-4D97-AF65-F5344CB8AC3E}">
        <p14:creationId xmlns:p14="http://schemas.microsoft.com/office/powerpoint/2010/main" val="1806858439"/>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7A074F77-8920-481A-B245-8B85030D772F}"/>
              </a:ext>
            </a:extLst>
          </p:cNvPr>
          <p:cNvSpPr/>
          <p:nvPr/>
        </p:nvSpPr>
        <p:spPr>
          <a:xfrm>
            <a:off x="519107" y="2276543"/>
            <a:ext cx="1662544" cy="133313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solidFill>
                <a:schemeClr val="bg1"/>
              </a:solidFill>
            </a:endParaRPr>
          </a:p>
        </p:txBody>
      </p:sp>
      <p:sp>
        <p:nvSpPr>
          <p:cNvPr id="11" name="TextBox 10">
            <a:extLst>
              <a:ext uri="{FF2B5EF4-FFF2-40B4-BE49-F238E27FC236}">
                <a16:creationId xmlns:a16="http://schemas.microsoft.com/office/drawing/2014/main" id="{7C47D188-172A-4683-8E7C-46DBB62D07EC}"/>
              </a:ext>
            </a:extLst>
          </p:cNvPr>
          <p:cNvSpPr txBox="1"/>
          <p:nvPr/>
        </p:nvSpPr>
        <p:spPr>
          <a:xfrm>
            <a:off x="2177975" y="5459103"/>
            <a:ext cx="3953165" cy="1077218"/>
          </a:xfrm>
          <a:prstGeom prst="rect">
            <a:avLst/>
          </a:prstGeom>
          <a:noFill/>
        </p:spPr>
        <p:txBody>
          <a:bodyPr wrap="square" rtlCol="0">
            <a:spAutoFit/>
          </a:bodyPr>
          <a:lstStyle/>
          <a:p>
            <a:pPr algn="ctr"/>
            <a:r>
              <a:rPr lang="en-GB" sz="1600" b="1" dirty="0">
                <a:solidFill>
                  <a:schemeClr val="bg1"/>
                </a:solidFill>
                <a:effectLst/>
                <a:latin typeface="Freight" panose="02000606030000020004" pitchFamily="50" charset="0"/>
              </a:rPr>
              <a:t>Roger Geffen OBE</a:t>
            </a:r>
          </a:p>
          <a:p>
            <a:pPr algn="ctr"/>
            <a:r>
              <a:rPr lang="en-GB" sz="1600" b="0" i="0" dirty="0">
                <a:solidFill>
                  <a:schemeClr val="bg1"/>
                </a:solidFill>
                <a:effectLst/>
                <a:latin typeface="Freight" panose="02000606030000020004" pitchFamily="50" charset="0"/>
              </a:rPr>
              <a:t> Policy Director</a:t>
            </a:r>
          </a:p>
          <a:p>
            <a:pPr algn="ctr"/>
            <a:r>
              <a:rPr lang="en-GB" sz="1600" b="0" i="0" dirty="0">
                <a:solidFill>
                  <a:schemeClr val="bg1"/>
                </a:solidFill>
                <a:effectLst/>
                <a:latin typeface="Freight" panose="02000606030000020004" pitchFamily="50" charset="0"/>
              </a:rPr>
              <a:t> Cycling UK</a:t>
            </a:r>
            <a:br>
              <a:rPr lang="en-GB" sz="1600" dirty="0">
                <a:solidFill>
                  <a:schemeClr val="bg1"/>
                </a:solidFill>
                <a:latin typeface="Freight" panose="02000606030000020004" pitchFamily="50" charset="0"/>
              </a:rPr>
            </a:br>
            <a:endParaRPr lang="en-US" sz="1600" dirty="0">
              <a:solidFill>
                <a:schemeClr val="bg1"/>
              </a:solidFill>
              <a:latin typeface="Freight" panose="02000606030000020004" pitchFamily="50" charset="0"/>
            </a:endParaRPr>
          </a:p>
        </p:txBody>
      </p:sp>
      <p:sp>
        <p:nvSpPr>
          <p:cNvPr id="12" name="Oval 11">
            <a:extLst>
              <a:ext uri="{FF2B5EF4-FFF2-40B4-BE49-F238E27FC236}">
                <a16:creationId xmlns:a16="http://schemas.microsoft.com/office/drawing/2014/main" id="{2FE99073-3A25-4707-A890-B301DF7B6FFB}"/>
              </a:ext>
            </a:extLst>
          </p:cNvPr>
          <p:cNvSpPr/>
          <p:nvPr/>
        </p:nvSpPr>
        <p:spPr>
          <a:xfrm>
            <a:off x="6477062" y="2305706"/>
            <a:ext cx="1662544" cy="1333134"/>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solidFill>
                <a:schemeClr val="bg1"/>
              </a:solidFill>
            </a:endParaRPr>
          </a:p>
        </p:txBody>
      </p:sp>
      <p:sp>
        <p:nvSpPr>
          <p:cNvPr id="15" name="Oval 14">
            <a:extLst>
              <a:ext uri="{FF2B5EF4-FFF2-40B4-BE49-F238E27FC236}">
                <a16:creationId xmlns:a16="http://schemas.microsoft.com/office/drawing/2014/main" id="{EF04E34B-9883-4F03-8AE3-709A58683B81}"/>
              </a:ext>
            </a:extLst>
          </p:cNvPr>
          <p:cNvSpPr/>
          <p:nvPr/>
        </p:nvSpPr>
        <p:spPr>
          <a:xfrm>
            <a:off x="6502397" y="3716255"/>
            <a:ext cx="1662544" cy="1333134"/>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solidFill>
                <a:schemeClr val="bg1"/>
              </a:solidFill>
            </a:endParaRPr>
          </a:p>
        </p:txBody>
      </p:sp>
      <p:sp>
        <p:nvSpPr>
          <p:cNvPr id="17" name="TextBox 16">
            <a:extLst>
              <a:ext uri="{FF2B5EF4-FFF2-40B4-BE49-F238E27FC236}">
                <a16:creationId xmlns:a16="http://schemas.microsoft.com/office/drawing/2014/main" id="{A739740D-0365-4E9E-8149-3D0596373161}"/>
              </a:ext>
            </a:extLst>
          </p:cNvPr>
          <p:cNvSpPr txBox="1"/>
          <p:nvPr/>
        </p:nvSpPr>
        <p:spPr>
          <a:xfrm>
            <a:off x="2142834" y="2556774"/>
            <a:ext cx="3953165" cy="830997"/>
          </a:xfrm>
          <a:prstGeom prst="rect">
            <a:avLst/>
          </a:prstGeom>
          <a:noFill/>
        </p:spPr>
        <p:txBody>
          <a:bodyPr wrap="square" rtlCol="0">
            <a:spAutoFit/>
          </a:bodyPr>
          <a:lstStyle/>
          <a:p>
            <a:pPr algn="ctr"/>
            <a:r>
              <a:rPr lang="en-US" sz="1600" b="1" dirty="0">
                <a:solidFill>
                  <a:schemeClr val="bg1"/>
                </a:solidFill>
                <a:effectLst/>
                <a:latin typeface="Freight" panose="02000606030000020004" pitchFamily="50" charset="0"/>
              </a:rPr>
              <a:t>Ruth Cadbury MP</a:t>
            </a:r>
          </a:p>
          <a:p>
            <a:pPr algn="ctr"/>
            <a:r>
              <a:rPr lang="en-US" sz="1600" dirty="0">
                <a:solidFill>
                  <a:schemeClr val="bg1"/>
                </a:solidFill>
                <a:latin typeface="Freight" panose="02000606030000020004" pitchFamily="50" charset="0"/>
              </a:rPr>
              <a:t>Co-Chair</a:t>
            </a:r>
          </a:p>
          <a:p>
            <a:pPr algn="ctr"/>
            <a:r>
              <a:rPr lang="en-US" sz="1600" dirty="0">
                <a:solidFill>
                  <a:schemeClr val="bg1"/>
                </a:solidFill>
                <a:latin typeface="Freight" panose="02000606030000020004" pitchFamily="50" charset="0"/>
              </a:rPr>
              <a:t>All Party Group for Cycling &amp; Walking</a:t>
            </a:r>
            <a:endParaRPr lang="en-US" sz="1500" dirty="0">
              <a:solidFill>
                <a:schemeClr val="bg1"/>
              </a:solidFill>
              <a:latin typeface="Freight" panose="02000606030000020004" pitchFamily="50" charset="0"/>
            </a:endParaRPr>
          </a:p>
        </p:txBody>
      </p:sp>
      <p:sp>
        <p:nvSpPr>
          <p:cNvPr id="20" name="TextBox 19">
            <a:extLst>
              <a:ext uri="{FF2B5EF4-FFF2-40B4-BE49-F238E27FC236}">
                <a16:creationId xmlns:a16="http://schemas.microsoft.com/office/drawing/2014/main" id="{E951DDC5-E70E-4781-A4FE-13C5AA50C9EE}"/>
              </a:ext>
            </a:extLst>
          </p:cNvPr>
          <p:cNvSpPr txBox="1"/>
          <p:nvPr/>
        </p:nvSpPr>
        <p:spPr>
          <a:xfrm>
            <a:off x="8072583" y="2472135"/>
            <a:ext cx="3953165" cy="1000274"/>
          </a:xfrm>
          <a:prstGeom prst="rect">
            <a:avLst/>
          </a:prstGeom>
          <a:noFill/>
        </p:spPr>
        <p:txBody>
          <a:bodyPr wrap="square" rtlCol="0">
            <a:spAutoFit/>
          </a:bodyPr>
          <a:lstStyle/>
          <a:p>
            <a:pPr algn="ctr"/>
            <a:r>
              <a:rPr lang="en-US" sz="1600" b="1" i="0" dirty="0" err="1">
                <a:solidFill>
                  <a:schemeClr val="bg1"/>
                </a:solidFill>
                <a:effectLst/>
                <a:latin typeface="Freight" panose="02000606030000020004" pitchFamily="50" charset="0"/>
              </a:rPr>
              <a:t>Selaine</a:t>
            </a:r>
            <a:r>
              <a:rPr lang="en-US" sz="1600" b="1" i="0" dirty="0">
                <a:solidFill>
                  <a:schemeClr val="bg1"/>
                </a:solidFill>
                <a:effectLst/>
                <a:latin typeface="Freight" panose="02000606030000020004" pitchFamily="50" charset="0"/>
              </a:rPr>
              <a:t> Saxby MP</a:t>
            </a:r>
          </a:p>
          <a:p>
            <a:pPr algn="ctr"/>
            <a:r>
              <a:rPr lang="en-US" sz="1400" dirty="0">
                <a:solidFill>
                  <a:schemeClr val="bg1"/>
                </a:solidFill>
                <a:latin typeface="Freight" panose="02000606030000020004" pitchFamily="50" charset="0"/>
              </a:rPr>
              <a:t>Co-Chair</a:t>
            </a:r>
          </a:p>
          <a:p>
            <a:pPr algn="ctr"/>
            <a:r>
              <a:rPr lang="en-US" sz="1400" dirty="0">
                <a:solidFill>
                  <a:schemeClr val="bg1"/>
                </a:solidFill>
                <a:latin typeface="Freight" panose="02000606030000020004" pitchFamily="50" charset="0"/>
              </a:rPr>
              <a:t>All Party Group for Cycling &amp; Walking</a:t>
            </a:r>
          </a:p>
          <a:p>
            <a:pPr algn="ctr"/>
            <a:endParaRPr lang="en-US" sz="1500" dirty="0">
              <a:solidFill>
                <a:schemeClr val="bg1"/>
              </a:solidFill>
              <a:latin typeface="Freight" panose="02000606030000020004" pitchFamily="50" charset="0"/>
            </a:endParaRPr>
          </a:p>
        </p:txBody>
      </p:sp>
      <p:sp>
        <p:nvSpPr>
          <p:cNvPr id="2" name="Oval 1">
            <a:extLst>
              <a:ext uri="{FF2B5EF4-FFF2-40B4-BE49-F238E27FC236}">
                <a16:creationId xmlns:a16="http://schemas.microsoft.com/office/drawing/2014/main" id="{B0E9683B-05DE-4B29-9477-1D9DD6A57B3B}"/>
              </a:ext>
            </a:extLst>
          </p:cNvPr>
          <p:cNvSpPr/>
          <p:nvPr/>
        </p:nvSpPr>
        <p:spPr>
          <a:xfrm>
            <a:off x="515430" y="3693831"/>
            <a:ext cx="1662545" cy="1394690"/>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solidFill>
                <a:schemeClr val="bg1"/>
              </a:solidFill>
            </a:endParaRPr>
          </a:p>
        </p:txBody>
      </p:sp>
      <p:sp>
        <p:nvSpPr>
          <p:cNvPr id="4" name="TextBox 3">
            <a:extLst>
              <a:ext uri="{FF2B5EF4-FFF2-40B4-BE49-F238E27FC236}">
                <a16:creationId xmlns:a16="http://schemas.microsoft.com/office/drawing/2014/main" id="{AFD674D8-BF65-4434-9DCA-FCEA809AFEB4}"/>
              </a:ext>
            </a:extLst>
          </p:cNvPr>
          <p:cNvSpPr txBox="1"/>
          <p:nvPr/>
        </p:nvSpPr>
        <p:spPr>
          <a:xfrm>
            <a:off x="2142835" y="3913768"/>
            <a:ext cx="3953165" cy="1077218"/>
          </a:xfrm>
          <a:prstGeom prst="rect">
            <a:avLst/>
          </a:prstGeom>
          <a:noFill/>
        </p:spPr>
        <p:txBody>
          <a:bodyPr wrap="square" rtlCol="0">
            <a:spAutoFit/>
          </a:bodyPr>
          <a:lstStyle/>
          <a:p>
            <a:pPr algn="ctr"/>
            <a:r>
              <a:rPr lang="en-US" sz="1600" b="1" i="0" dirty="0">
                <a:solidFill>
                  <a:schemeClr val="bg1"/>
                </a:solidFill>
                <a:effectLst/>
                <a:latin typeface="Freight" panose="02000606030000020004" pitchFamily="50" charset="0"/>
              </a:rPr>
              <a:t>Joe Irvin OBE</a:t>
            </a:r>
          </a:p>
          <a:p>
            <a:pPr algn="ctr"/>
            <a:r>
              <a:rPr lang="en-US" sz="1600" b="0" i="0" dirty="0">
                <a:solidFill>
                  <a:schemeClr val="bg1"/>
                </a:solidFill>
                <a:effectLst/>
                <a:latin typeface="Freight" panose="02000606030000020004" pitchFamily="50" charset="0"/>
              </a:rPr>
              <a:t> Former CEO</a:t>
            </a:r>
          </a:p>
          <a:p>
            <a:pPr algn="ctr"/>
            <a:r>
              <a:rPr lang="en-US" sz="1600" b="0" i="0" dirty="0">
                <a:solidFill>
                  <a:schemeClr val="bg1"/>
                </a:solidFill>
                <a:effectLst/>
                <a:latin typeface="Freight" panose="02000606030000020004" pitchFamily="50" charset="0"/>
              </a:rPr>
              <a:t>Living Streets </a:t>
            </a:r>
            <a:br>
              <a:rPr lang="en-US" sz="1600" dirty="0">
                <a:solidFill>
                  <a:schemeClr val="bg1"/>
                </a:solidFill>
                <a:latin typeface="Freight" panose="02000606030000020004" pitchFamily="50" charset="0"/>
              </a:rPr>
            </a:br>
            <a:endParaRPr lang="en-US" sz="1600" dirty="0">
              <a:solidFill>
                <a:schemeClr val="bg1"/>
              </a:solidFill>
              <a:latin typeface="Freight" panose="02000606030000020004" pitchFamily="50" charset="0"/>
            </a:endParaRPr>
          </a:p>
        </p:txBody>
      </p:sp>
      <p:sp>
        <p:nvSpPr>
          <p:cNvPr id="5" name="TextBox 4">
            <a:extLst>
              <a:ext uri="{FF2B5EF4-FFF2-40B4-BE49-F238E27FC236}">
                <a16:creationId xmlns:a16="http://schemas.microsoft.com/office/drawing/2014/main" id="{304F5B4B-7690-4E4E-ABAA-FDFFB2A9F63D}"/>
              </a:ext>
            </a:extLst>
          </p:cNvPr>
          <p:cNvSpPr txBox="1"/>
          <p:nvPr/>
        </p:nvSpPr>
        <p:spPr>
          <a:xfrm>
            <a:off x="8238835" y="3913768"/>
            <a:ext cx="3953165" cy="1077218"/>
          </a:xfrm>
          <a:prstGeom prst="rect">
            <a:avLst/>
          </a:prstGeom>
          <a:noFill/>
        </p:spPr>
        <p:txBody>
          <a:bodyPr wrap="square" rtlCol="0">
            <a:spAutoFit/>
          </a:bodyPr>
          <a:lstStyle/>
          <a:p>
            <a:pPr algn="ctr"/>
            <a:r>
              <a:rPr lang="en-GB" sz="1600" b="1" i="0" dirty="0">
                <a:solidFill>
                  <a:schemeClr val="bg1"/>
                </a:solidFill>
                <a:effectLst/>
                <a:latin typeface="Freight" panose="02000606030000020004" pitchFamily="50" charset="0"/>
              </a:rPr>
              <a:t>Phil Jones</a:t>
            </a:r>
          </a:p>
          <a:p>
            <a:pPr algn="ctr"/>
            <a:r>
              <a:rPr lang="en-GB" sz="1600" b="0" i="0" dirty="0">
                <a:solidFill>
                  <a:schemeClr val="bg1"/>
                </a:solidFill>
                <a:effectLst/>
                <a:latin typeface="Freight" panose="02000606030000020004" pitchFamily="50" charset="0"/>
              </a:rPr>
              <a:t> Chairman</a:t>
            </a:r>
          </a:p>
          <a:p>
            <a:pPr algn="ctr"/>
            <a:r>
              <a:rPr lang="en-GB" sz="1600" b="0" i="0" dirty="0">
                <a:solidFill>
                  <a:schemeClr val="bg1"/>
                </a:solidFill>
                <a:effectLst/>
                <a:latin typeface="Freight" panose="02000606030000020004" pitchFamily="50" charset="0"/>
              </a:rPr>
              <a:t> PJA</a:t>
            </a:r>
            <a:br>
              <a:rPr lang="en-GB" sz="1600" dirty="0">
                <a:solidFill>
                  <a:schemeClr val="bg1"/>
                </a:solidFill>
                <a:latin typeface="Freight" panose="02000606030000020004" pitchFamily="50" charset="0"/>
              </a:rPr>
            </a:br>
            <a:endParaRPr lang="en-US" sz="1600" dirty="0">
              <a:solidFill>
                <a:schemeClr val="bg1"/>
              </a:solidFill>
              <a:latin typeface="Freight" panose="02000606030000020004" pitchFamily="50" charset="0"/>
            </a:endParaRPr>
          </a:p>
        </p:txBody>
      </p:sp>
      <p:sp>
        <p:nvSpPr>
          <p:cNvPr id="6" name="Oval 5">
            <a:extLst>
              <a:ext uri="{FF2B5EF4-FFF2-40B4-BE49-F238E27FC236}">
                <a16:creationId xmlns:a16="http://schemas.microsoft.com/office/drawing/2014/main" id="{D329BD30-4D47-4FA4-8723-732E693B7442}"/>
              </a:ext>
            </a:extLst>
          </p:cNvPr>
          <p:cNvSpPr/>
          <p:nvPr/>
        </p:nvSpPr>
        <p:spPr>
          <a:xfrm>
            <a:off x="515431" y="5204220"/>
            <a:ext cx="1662544" cy="1333134"/>
          </a:xfrm>
          <a:prstGeom prst="ellipse">
            <a:avLst/>
          </a:prstGeom>
          <a:blipFill dpi="0" rotWithShape="1">
            <a:blip r:embed="rId7">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solidFill>
                <a:schemeClr val="bg1"/>
              </a:solidFill>
            </a:endParaRPr>
          </a:p>
        </p:txBody>
      </p:sp>
      <p:sp>
        <p:nvSpPr>
          <p:cNvPr id="9" name="TextBox 8">
            <a:extLst>
              <a:ext uri="{FF2B5EF4-FFF2-40B4-BE49-F238E27FC236}">
                <a16:creationId xmlns:a16="http://schemas.microsoft.com/office/drawing/2014/main" id="{2DF1D7F9-4D28-46E4-9426-5CF7892BF4A5}"/>
              </a:ext>
            </a:extLst>
          </p:cNvPr>
          <p:cNvSpPr txBox="1"/>
          <p:nvPr/>
        </p:nvSpPr>
        <p:spPr>
          <a:xfrm>
            <a:off x="8238835" y="5428520"/>
            <a:ext cx="3953165" cy="1323439"/>
          </a:xfrm>
          <a:prstGeom prst="rect">
            <a:avLst/>
          </a:prstGeom>
          <a:noFill/>
        </p:spPr>
        <p:txBody>
          <a:bodyPr wrap="square" rtlCol="0">
            <a:spAutoFit/>
          </a:bodyPr>
          <a:lstStyle/>
          <a:p>
            <a:pPr algn="ctr"/>
            <a:r>
              <a:rPr lang="en-US" sz="1600" b="1" i="0" dirty="0">
                <a:solidFill>
                  <a:schemeClr val="bg1"/>
                </a:solidFill>
                <a:effectLst/>
                <a:latin typeface="Freight" panose="02000606030000020004" pitchFamily="50" charset="0"/>
              </a:rPr>
              <a:t>Steve Gooding </a:t>
            </a:r>
          </a:p>
          <a:p>
            <a:pPr algn="ctr"/>
            <a:r>
              <a:rPr lang="en-US" sz="1600" b="0" i="0" dirty="0">
                <a:solidFill>
                  <a:schemeClr val="bg1"/>
                </a:solidFill>
                <a:effectLst/>
                <a:latin typeface="Freight" panose="02000606030000020004" pitchFamily="50" charset="0"/>
              </a:rPr>
              <a:t>Director</a:t>
            </a:r>
          </a:p>
          <a:p>
            <a:pPr algn="ctr"/>
            <a:r>
              <a:rPr lang="en-US" sz="1600" b="0" i="0" dirty="0">
                <a:solidFill>
                  <a:schemeClr val="bg1"/>
                </a:solidFill>
                <a:effectLst/>
                <a:latin typeface="Freight" panose="02000606030000020004" pitchFamily="50" charset="0"/>
              </a:rPr>
              <a:t>RAC Foundation </a:t>
            </a:r>
          </a:p>
          <a:p>
            <a:pPr algn="ctr"/>
            <a:br>
              <a:rPr lang="en-US" sz="1600" dirty="0">
                <a:solidFill>
                  <a:schemeClr val="bg1"/>
                </a:solidFill>
                <a:latin typeface="Freight" panose="02000606030000020004" pitchFamily="50" charset="0"/>
              </a:rPr>
            </a:br>
            <a:endParaRPr lang="en-US" sz="1600" dirty="0">
              <a:solidFill>
                <a:schemeClr val="bg1"/>
              </a:solidFill>
              <a:latin typeface="Freight" panose="02000606030000020004" pitchFamily="50" charset="0"/>
            </a:endParaRPr>
          </a:p>
        </p:txBody>
      </p:sp>
      <p:sp>
        <p:nvSpPr>
          <p:cNvPr id="10" name="Oval 9">
            <a:extLst>
              <a:ext uri="{FF2B5EF4-FFF2-40B4-BE49-F238E27FC236}">
                <a16:creationId xmlns:a16="http://schemas.microsoft.com/office/drawing/2014/main" id="{0B904D46-0573-4CE4-8BB5-2173A62E207F}"/>
              </a:ext>
            </a:extLst>
          </p:cNvPr>
          <p:cNvSpPr/>
          <p:nvPr/>
        </p:nvSpPr>
        <p:spPr>
          <a:xfrm>
            <a:off x="6477062" y="5204220"/>
            <a:ext cx="1662544" cy="1333134"/>
          </a:xfrm>
          <a:prstGeom prst="ellipse">
            <a:avLst/>
          </a:prstGeom>
          <a:blipFill dpi="0" rotWithShape="1">
            <a:blip r:embed="rId8">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solidFill>
                <a:schemeClr val="bg1"/>
              </a:solidFill>
            </a:endParaRPr>
          </a:p>
        </p:txBody>
      </p:sp>
      <p:sp>
        <p:nvSpPr>
          <p:cNvPr id="3" name="Shape 129">
            <a:extLst>
              <a:ext uri="{FF2B5EF4-FFF2-40B4-BE49-F238E27FC236}">
                <a16:creationId xmlns:a16="http://schemas.microsoft.com/office/drawing/2014/main" id="{5B4564E5-1EE4-4C2C-B955-AF7A409200BC}"/>
              </a:ext>
            </a:extLst>
          </p:cNvPr>
          <p:cNvSpPr/>
          <p:nvPr/>
        </p:nvSpPr>
        <p:spPr>
          <a:xfrm>
            <a:off x="8993079" y="1757979"/>
            <a:ext cx="3198921" cy="420628"/>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1pPr>
            <a:lvl2pPr marL="0" marR="0" indent="1143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2pPr>
            <a:lvl3pPr marL="0" marR="0" indent="2286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3pPr>
            <a:lvl4pPr marL="0" marR="0" indent="3429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4pPr>
            <a:lvl5pPr marL="0" marR="0" indent="4572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5pPr>
            <a:lvl6pPr marL="0" marR="0" indent="5715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6pPr>
            <a:lvl7pPr marL="0" marR="0" indent="6858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7pPr>
            <a:lvl8pPr marL="0" marR="0" indent="8001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8pPr>
            <a:lvl9pPr marL="0" marR="0" indent="914400" algn="ctr" defTabSz="41275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000000"/>
                </a:solidFill>
                <a:effectLst/>
                <a:uFillTx/>
                <a:latin typeface="+mn-lt"/>
                <a:ea typeface="+mn-ea"/>
                <a:cs typeface="+mn-cs"/>
                <a:sym typeface="Helvetica Light"/>
              </a:defRPr>
            </a:lvl9pPr>
          </a:lstStyle>
          <a:p>
            <a:r>
              <a:rPr lang="en-US" sz="2400" dirty="0">
                <a:solidFill>
                  <a:schemeClr val="bg1"/>
                </a:solidFill>
                <a:latin typeface="Freight" panose="02000606030000020004" pitchFamily="50" charset="0"/>
              </a:rPr>
              <a:t>#APPGCW</a:t>
            </a:r>
          </a:p>
        </p:txBody>
      </p:sp>
    </p:spTree>
    <p:extLst>
      <p:ext uri="{BB962C8B-B14F-4D97-AF65-F5344CB8AC3E}">
        <p14:creationId xmlns:p14="http://schemas.microsoft.com/office/powerpoint/2010/main" val="3500410707"/>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63E07-AEA3-48FB-8378-788CF30846C2}"/>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44A938A6-67A7-45B5-8C67-CC50868EA0AE}"/>
              </a:ext>
            </a:extLst>
          </p:cNvPr>
          <p:cNvSpPr>
            <a:spLocks noGrp="1"/>
          </p:cNvSpPr>
          <p:nvPr>
            <p:ph type="body" sz="quarter" idx="1"/>
          </p:nvPr>
        </p:nvSpPr>
        <p:spPr/>
        <p:txBody>
          <a:bodyPr/>
          <a:lstStyle/>
          <a:p>
            <a:endParaRPr lang="en-GB"/>
          </a:p>
        </p:txBody>
      </p:sp>
      <p:pic>
        <p:nvPicPr>
          <p:cNvPr id="5" name="Picture 4" descr="A picture containing food&#10;&#10;Description automatically generated">
            <a:extLst>
              <a:ext uri="{FF2B5EF4-FFF2-40B4-BE49-F238E27FC236}">
                <a16:creationId xmlns:a16="http://schemas.microsoft.com/office/drawing/2014/main" id="{861C4205-B641-4469-828B-FEB826224D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569859"/>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rop">
  <a:themeElements>
    <a:clrScheme name="Crop">
      <a:dk1>
        <a:srgbClr val="000000"/>
      </a:dk1>
      <a:lt1>
        <a:srgbClr val="EFEDE3"/>
      </a:lt1>
      <a:dk2>
        <a:srgbClr val="A7A7A7"/>
      </a:dk2>
      <a:lt2>
        <a:srgbClr val="535353"/>
      </a:lt2>
      <a:accent1>
        <a:srgbClr val="8C8D86"/>
      </a:accent1>
      <a:accent2>
        <a:srgbClr val="E6C069"/>
      </a:accent2>
      <a:accent3>
        <a:srgbClr val="897B61"/>
      </a:accent3>
      <a:accent4>
        <a:srgbClr val="8DAB8E"/>
      </a:accent4>
      <a:accent5>
        <a:srgbClr val="77A2BB"/>
      </a:accent5>
      <a:accent6>
        <a:srgbClr val="E28394"/>
      </a:accent6>
      <a:hlink>
        <a:srgbClr val="0000FF"/>
      </a:hlink>
      <a:folHlink>
        <a:srgbClr val="FF00FF"/>
      </a:folHlink>
    </a:clrScheme>
    <a:fontScheme name="Crop">
      <a:majorFont>
        <a:latin typeface="Franklin Gothic Book"/>
        <a:ea typeface="Franklin Gothic Book"/>
        <a:cs typeface="Franklin Gothic Book"/>
      </a:majorFont>
      <a:minorFont>
        <a:latin typeface="Helvetica"/>
        <a:ea typeface="Helvetica"/>
        <a:cs typeface="Helvetica"/>
      </a:minorFont>
    </a:fontScheme>
    <a:fmtScheme name="Crop">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3492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492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428</TotalTime>
  <Words>1352</Words>
  <Application>Microsoft Macintosh PowerPoint</Application>
  <PresentationFormat>Widescreen</PresentationFormat>
  <Paragraphs>148</Paragraphs>
  <Slides>25</Slides>
  <Notes>1</Notes>
  <HiddenSlides>0</HiddenSlides>
  <MMClips>5</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Calibri</vt:lpstr>
      <vt:lpstr>Franklin Gothic Book</vt:lpstr>
      <vt:lpstr>Freight</vt:lpstr>
      <vt:lpstr>Helvetica</vt:lpstr>
      <vt:lpstr>Helvetica Light</vt:lpstr>
      <vt:lpstr>Helvetica Neue</vt:lpstr>
      <vt:lpstr>White</vt:lpstr>
      <vt:lpstr>Crop</vt:lpstr>
      <vt:lpstr>PowerPoint Presentation</vt:lpstr>
      <vt:lpstr>PowerPoint Presentation</vt:lpstr>
      <vt:lpstr>PowerPoint Presentation</vt:lpstr>
      <vt:lpstr>PowerPoint Presentation</vt:lpstr>
      <vt:lpstr>PowerPoint Presentation</vt:lpstr>
      <vt:lpstr>APPGcw: Highway Code review 2020</vt:lpstr>
      <vt:lpstr>HC Review: Why and how </vt:lpstr>
      <vt:lpstr>Rule H1: Hierarchy of Road Users</vt:lpstr>
      <vt:lpstr>H2: Pedestrians at zebra crossings</vt:lpstr>
      <vt:lpstr>H2: Pedestrians at junctions</vt:lpstr>
      <vt:lpstr>H2 Pavements and disabled people </vt:lpstr>
      <vt:lpstr>H3 Priority for Cyclists Going Ahead </vt:lpstr>
      <vt:lpstr>PowerPoint Presentation</vt:lpstr>
      <vt:lpstr>PowerPoint Presentation</vt:lpstr>
      <vt:lpstr>PowerPoint Presentation</vt:lpstr>
      <vt:lpstr>Driver Training in Germany </vt:lpstr>
      <vt:lpstr>Cycle-specific changes</vt:lpstr>
      <vt:lpstr>Opening doors safely: the ‘Dutch Reach’</vt:lpstr>
      <vt:lpstr>Cyclists’ positioning</vt:lpstr>
      <vt:lpstr>Safe overtaking</vt:lpstr>
      <vt:lpstr>Riding 2-abreast</vt:lpstr>
      <vt:lpstr>Communications campaign!</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Landor Conferences</dc:creator>
  <cp:lastModifiedBy>Microsoft Office User</cp:lastModifiedBy>
  <cp:revision>61</cp:revision>
  <dcterms:created xsi:type="dcterms:W3CDTF">2020-05-29T11:31:28Z</dcterms:created>
  <dcterms:modified xsi:type="dcterms:W3CDTF">2020-09-30T10:17:21Z</dcterms:modified>
</cp:coreProperties>
</file>