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5283A"/>
        </a:fontRef>
        <a:srgbClr val="05283A"/>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5CA"/>
          </a:solidFill>
        </a:fill>
      </a:tcStyle>
    </a:wholeTbl>
    <a:band2H>
      <a:tcTxStyle/>
      <a:tcStyle>
        <a:tcBdr/>
        <a:fill>
          <a:solidFill>
            <a:srgbClr val="FFF2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5283A"/>
        </a:fontRef>
        <a:srgbClr val="05283A"/>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5283A"/>
        </a:fontRef>
        <a:srgbClr val="05283A"/>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5283A"/>
        </a:fontRef>
        <a:srgbClr val="05283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7E7"/>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5283A"/>
        </a:fontRef>
        <a:srgbClr val="05283A"/>
      </a:tcTxStyle>
      <a:tcStyle>
        <a:tcBdr>
          <a:left>
            <a:ln w="12700" cap="flat">
              <a:noFill/>
              <a:miter lim="400000"/>
            </a:ln>
          </a:left>
          <a:right>
            <a:ln w="12700" cap="flat">
              <a:noFill/>
              <a:miter lim="400000"/>
            </a:ln>
          </a:right>
          <a:top>
            <a:ln w="50800" cap="flat">
              <a:solidFill>
                <a:srgbClr val="05283A"/>
              </a:solidFill>
              <a:prstDash val="solid"/>
              <a:round/>
            </a:ln>
          </a:top>
          <a:bottom>
            <a:ln w="25400" cap="flat">
              <a:solidFill>
                <a:srgbClr val="05283A"/>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5283A"/>
              </a:solidFill>
              <a:prstDash val="solid"/>
              <a:round/>
            </a:ln>
          </a:top>
          <a:bottom>
            <a:ln w="25400" cap="flat">
              <a:solidFill>
                <a:srgbClr val="05283A"/>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5283A"/>
        </a:fontRef>
        <a:srgbClr val="05283A"/>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BCD"/>
          </a:solidFill>
        </a:fill>
      </a:tcStyle>
    </a:wholeTbl>
    <a:band2H>
      <a:tcTxStyle/>
      <a:tcStyle>
        <a:tcBdr/>
        <a:fill>
          <a:solidFill>
            <a:srgbClr val="E6E7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5283A"/>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5283A"/>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5283A"/>
          </a:solidFill>
        </a:fill>
      </a:tcStyle>
    </a:firstRow>
  </a:tblStyle>
  <a:tblStyle styleId="{2708684C-4D16-4618-839F-0558EEFCDFE6}" styleName="">
    <a:tblBg/>
    <a:wholeTbl>
      <a:tcTxStyle b="off" i="off">
        <a:fontRef idx="minor">
          <a:srgbClr val="05283A"/>
        </a:fontRef>
        <a:srgbClr val="05283A"/>
      </a:tcTxStyle>
      <a:tcStyle>
        <a:tcBdr>
          <a:left>
            <a:ln w="12700" cap="flat">
              <a:solidFill>
                <a:srgbClr val="05283A"/>
              </a:solidFill>
              <a:prstDash val="solid"/>
              <a:round/>
            </a:ln>
          </a:left>
          <a:right>
            <a:ln w="12700" cap="flat">
              <a:solidFill>
                <a:srgbClr val="05283A"/>
              </a:solidFill>
              <a:prstDash val="solid"/>
              <a:round/>
            </a:ln>
          </a:right>
          <a:top>
            <a:ln w="12700" cap="flat">
              <a:solidFill>
                <a:srgbClr val="05283A"/>
              </a:solidFill>
              <a:prstDash val="solid"/>
              <a:round/>
            </a:ln>
          </a:top>
          <a:bottom>
            <a:ln w="12700" cap="flat">
              <a:solidFill>
                <a:srgbClr val="05283A"/>
              </a:solidFill>
              <a:prstDash val="solid"/>
              <a:round/>
            </a:ln>
          </a:bottom>
          <a:insideH>
            <a:ln w="12700" cap="flat">
              <a:solidFill>
                <a:srgbClr val="05283A"/>
              </a:solidFill>
              <a:prstDash val="solid"/>
              <a:round/>
            </a:ln>
          </a:insideH>
          <a:insideV>
            <a:ln w="12700" cap="flat">
              <a:solidFill>
                <a:srgbClr val="05283A"/>
              </a:solidFill>
              <a:prstDash val="solid"/>
              <a:round/>
            </a:ln>
          </a:insideV>
        </a:tcBdr>
        <a:fill>
          <a:solidFill>
            <a:srgbClr val="05283A">
              <a:alpha val="20000"/>
            </a:srgbClr>
          </a:solidFill>
        </a:fill>
      </a:tcStyle>
    </a:wholeTbl>
    <a:band2H>
      <a:tcTxStyle/>
      <a:tcStyle>
        <a:tcBdr/>
        <a:fill>
          <a:solidFill>
            <a:srgbClr val="FFFFFF"/>
          </a:solidFill>
        </a:fill>
      </a:tcStyle>
    </a:band2H>
    <a:firstCol>
      <a:tcTxStyle b="on" i="off">
        <a:fontRef idx="minor">
          <a:srgbClr val="05283A"/>
        </a:fontRef>
        <a:srgbClr val="05283A"/>
      </a:tcTxStyle>
      <a:tcStyle>
        <a:tcBdr>
          <a:left>
            <a:ln w="12700" cap="flat">
              <a:solidFill>
                <a:srgbClr val="05283A"/>
              </a:solidFill>
              <a:prstDash val="solid"/>
              <a:round/>
            </a:ln>
          </a:left>
          <a:right>
            <a:ln w="12700" cap="flat">
              <a:solidFill>
                <a:srgbClr val="05283A"/>
              </a:solidFill>
              <a:prstDash val="solid"/>
              <a:round/>
            </a:ln>
          </a:right>
          <a:top>
            <a:ln w="12700" cap="flat">
              <a:solidFill>
                <a:srgbClr val="05283A"/>
              </a:solidFill>
              <a:prstDash val="solid"/>
              <a:round/>
            </a:ln>
          </a:top>
          <a:bottom>
            <a:ln w="12700" cap="flat">
              <a:solidFill>
                <a:srgbClr val="05283A"/>
              </a:solidFill>
              <a:prstDash val="solid"/>
              <a:round/>
            </a:ln>
          </a:bottom>
          <a:insideH>
            <a:ln w="12700" cap="flat">
              <a:solidFill>
                <a:srgbClr val="05283A"/>
              </a:solidFill>
              <a:prstDash val="solid"/>
              <a:round/>
            </a:ln>
          </a:insideH>
          <a:insideV>
            <a:ln w="12700" cap="flat">
              <a:solidFill>
                <a:srgbClr val="05283A"/>
              </a:solidFill>
              <a:prstDash val="solid"/>
              <a:round/>
            </a:ln>
          </a:insideV>
        </a:tcBdr>
        <a:fill>
          <a:solidFill>
            <a:srgbClr val="05283A">
              <a:alpha val="20000"/>
            </a:srgbClr>
          </a:solidFill>
        </a:fill>
      </a:tcStyle>
    </a:firstCol>
    <a:lastRow>
      <a:tcTxStyle b="on" i="off">
        <a:fontRef idx="minor">
          <a:srgbClr val="05283A"/>
        </a:fontRef>
        <a:srgbClr val="05283A"/>
      </a:tcTxStyle>
      <a:tcStyle>
        <a:tcBdr>
          <a:left>
            <a:ln w="12700" cap="flat">
              <a:solidFill>
                <a:srgbClr val="05283A"/>
              </a:solidFill>
              <a:prstDash val="solid"/>
              <a:round/>
            </a:ln>
          </a:left>
          <a:right>
            <a:ln w="12700" cap="flat">
              <a:solidFill>
                <a:srgbClr val="05283A"/>
              </a:solidFill>
              <a:prstDash val="solid"/>
              <a:round/>
            </a:ln>
          </a:right>
          <a:top>
            <a:ln w="50800" cap="flat">
              <a:solidFill>
                <a:srgbClr val="05283A"/>
              </a:solidFill>
              <a:prstDash val="solid"/>
              <a:round/>
            </a:ln>
          </a:top>
          <a:bottom>
            <a:ln w="12700" cap="flat">
              <a:solidFill>
                <a:srgbClr val="05283A"/>
              </a:solidFill>
              <a:prstDash val="solid"/>
              <a:round/>
            </a:ln>
          </a:bottom>
          <a:insideH>
            <a:ln w="12700" cap="flat">
              <a:solidFill>
                <a:srgbClr val="05283A"/>
              </a:solidFill>
              <a:prstDash val="solid"/>
              <a:round/>
            </a:ln>
          </a:insideH>
          <a:insideV>
            <a:ln w="12700" cap="flat">
              <a:solidFill>
                <a:srgbClr val="05283A"/>
              </a:solidFill>
              <a:prstDash val="solid"/>
              <a:round/>
            </a:ln>
          </a:insideV>
        </a:tcBdr>
        <a:fill>
          <a:noFill/>
        </a:fill>
      </a:tcStyle>
    </a:lastRow>
    <a:firstRow>
      <a:tcTxStyle b="on" i="off">
        <a:fontRef idx="minor">
          <a:srgbClr val="05283A"/>
        </a:fontRef>
        <a:srgbClr val="05283A"/>
      </a:tcTxStyle>
      <a:tcStyle>
        <a:tcBdr>
          <a:left>
            <a:ln w="12700" cap="flat">
              <a:solidFill>
                <a:srgbClr val="05283A"/>
              </a:solidFill>
              <a:prstDash val="solid"/>
              <a:round/>
            </a:ln>
          </a:left>
          <a:right>
            <a:ln w="12700" cap="flat">
              <a:solidFill>
                <a:srgbClr val="05283A"/>
              </a:solidFill>
              <a:prstDash val="solid"/>
              <a:round/>
            </a:ln>
          </a:right>
          <a:top>
            <a:ln w="12700" cap="flat">
              <a:solidFill>
                <a:srgbClr val="05283A"/>
              </a:solidFill>
              <a:prstDash val="solid"/>
              <a:round/>
            </a:ln>
          </a:top>
          <a:bottom>
            <a:ln w="25400" cap="flat">
              <a:solidFill>
                <a:srgbClr val="05283A"/>
              </a:solidFill>
              <a:prstDash val="solid"/>
              <a:round/>
            </a:ln>
          </a:bottom>
          <a:insideH>
            <a:ln w="12700" cap="flat">
              <a:solidFill>
                <a:srgbClr val="05283A"/>
              </a:solidFill>
              <a:prstDash val="solid"/>
              <a:round/>
            </a:ln>
          </a:insideH>
          <a:insideV>
            <a:ln w="12700" cap="flat">
              <a:solidFill>
                <a:srgbClr val="05283A"/>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xfrm>
            <a:off x="1143000" y="685800"/>
            <a:ext cx="4572000" cy="3429000"/>
          </a:xfrm>
          <a:prstGeom prst="rect">
            <a:avLst/>
          </a:prstGeom>
        </p:spPr>
        <p:txBody>
          <a:bodyPr/>
          <a:lstStyle/>
          <a:p>
            <a:endParaRPr/>
          </a:p>
        </p:txBody>
      </p:sp>
      <p:sp>
        <p:nvSpPr>
          <p:cNvPr id="128" name="Shape 12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6387064"/>
      </p:ext>
    </p:extLst>
  </p:cSld>
  <p:clrMap bg1="lt1" tx1="dk1" bg2="lt2" tx2="dk2" accent1="accent1" accent2="accent2" accent3="accent3" accent4="accent4" accent5="accent5" accent6="accent6" hlink="hlink" folHlink="folHlink"/>
  <p:notesStyle>
    <a:lvl1pPr defTabSz="457200" latinLnBrk="0">
      <a:defRPr sz="1200">
        <a:solidFill>
          <a:srgbClr val="05283A"/>
        </a:solidFill>
        <a:latin typeface="+mn-lt"/>
        <a:ea typeface="+mn-ea"/>
        <a:cs typeface="+mn-cs"/>
        <a:sym typeface="Calibri"/>
      </a:defRPr>
    </a:lvl1pPr>
    <a:lvl2pPr indent="228600" defTabSz="457200" latinLnBrk="0">
      <a:defRPr sz="1200">
        <a:solidFill>
          <a:srgbClr val="05283A"/>
        </a:solidFill>
        <a:latin typeface="+mn-lt"/>
        <a:ea typeface="+mn-ea"/>
        <a:cs typeface="+mn-cs"/>
        <a:sym typeface="Calibri"/>
      </a:defRPr>
    </a:lvl2pPr>
    <a:lvl3pPr indent="457200" defTabSz="457200" latinLnBrk="0">
      <a:defRPr sz="1200">
        <a:solidFill>
          <a:srgbClr val="05283A"/>
        </a:solidFill>
        <a:latin typeface="+mn-lt"/>
        <a:ea typeface="+mn-ea"/>
        <a:cs typeface="+mn-cs"/>
        <a:sym typeface="Calibri"/>
      </a:defRPr>
    </a:lvl3pPr>
    <a:lvl4pPr indent="685800" defTabSz="457200" latinLnBrk="0">
      <a:defRPr sz="1200">
        <a:solidFill>
          <a:srgbClr val="05283A"/>
        </a:solidFill>
        <a:latin typeface="+mn-lt"/>
        <a:ea typeface="+mn-ea"/>
        <a:cs typeface="+mn-cs"/>
        <a:sym typeface="Calibri"/>
      </a:defRPr>
    </a:lvl4pPr>
    <a:lvl5pPr indent="914400" defTabSz="457200" latinLnBrk="0">
      <a:defRPr sz="1200">
        <a:solidFill>
          <a:srgbClr val="05283A"/>
        </a:solidFill>
        <a:latin typeface="+mn-lt"/>
        <a:ea typeface="+mn-ea"/>
        <a:cs typeface="+mn-cs"/>
        <a:sym typeface="Calibri"/>
      </a:defRPr>
    </a:lvl5pPr>
    <a:lvl6pPr indent="1143000" defTabSz="457200" latinLnBrk="0">
      <a:defRPr sz="1200">
        <a:solidFill>
          <a:srgbClr val="05283A"/>
        </a:solidFill>
        <a:latin typeface="+mn-lt"/>
        <a:ea typeface="+mn-ea"/>
        <a:cs typeface="+mn-cs"/>
        <a:sym typeface="Calibri"/>
      </a:defRPr>
    </a:lvl6pPr>
    <a:lvl7pPr indent="1371600" defTabSz="457200" latinLnBrk="0">
      <a:defRPr sz="1200">
        <a:solidFill>
          <a:srgbClr val="05283A"/>
        </a:solidFill>
        <a:latin typeface="+mn-lt"/>
        <a:ea typeface="+mn-ea"/>
        <a:cs typeface="+mn-cs"/>
        <a:sym typeface="Calibri"/>
      </a:defRPr>
    </a:lvl7pPr>
    <a:lvl8pPr indent="1600200" defTabSz="457200" latinLnBrk="0">
      <a:defRPr sz="1200">
        <a:solidFill>
          <a:srgbClr val="05283A"/>
        </a:solidFill>
        <a:latin typeface="+mn-lt"/>
        <a:ea typeface="+mn-ea"/>
        <a:cs typeface="+mn-cs"/>
        <a:sym typeface="Calibri"/>
      </a:defRPr>
    </a:lvl8pPr>
    <a:lvl9pPr indent="1828800" defTabSz="457200" latinLnBrk="0">
      <a:defRPr sz="1200">
        <a:solidFill>
          <a:srgbClr val="05283A"/>
        </a:solidFill>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noRot="1" noChangeAspect="1"/>
          </p:cNvSpPr>
          <p:nvPr>
            <p:ph type="sldImg"/>
          </p:nvPr>
        </p:nvSpPr>
        <p:spPr>
          <a:xfrm>
            <a:off x="381000" y="685800"/>
            <a:ext cx="6096000" cy="3429000"/>
          </a:xfrm>
          <a:prstGeom prst="rect">
            <a:avLst/>
          </a:prstGeom>
        </p:spPr>
        <p:txBody>
          <a:bodyPr/>
          <a:lstStyle/>
          <a:p>
            <a:endParaRPr/>
          </a:p>
        </p:txBody>
      </p:sp>
      <p:sp>
        <p:nvSpPr>
          <p:cNvPr id="132" name="Shape 132"/>
          <p:cNvSpPr>
            <a:spLocks noGrp="1"/>
          </p:cNvSpPr>
          <p:nvPr>
            <p:ph type="body" sz="quarter" idx="1"/>
          </p:nvPr>
        </p:nvSpPr>
        <p:spPr>
          <a:prstGeom prst="rect">
            <a:avLst/>
          </a:prstGeom>
        </p:spPr>
        <p:txBody>
          <a:bodyPr/>
          <a:lstStyle/>
          <a:p>
            <a:pPr>
              <a:defRPr sz="1400">
                <a:solidFill>
                  <a:srgbClr val="000000"/>
                </a:solidFill>
              </a:defRPr>
            </a:pPr>
            <a:r>
              <a:t>Presented the Made to Move report to the APCG in January last year.</a:t>
            </a:r>
          </a:p>
          <a:p>
            <a:pPr>
              <a:defRPr sz="1400">
                <a:solidFill>
                  <a:srgbClr val="000000"/>
                </a:solidFill>
              </a:defRPr>
            </a:pPr>
            <a:endParaRPr/>
          </a:p>
          <a:p>
            <a:pPr>
              <a:defRPr sz="1400">
                <a:solidFill>
                  <a:srgbClr val="FFFFFF"/>
                </a:solidFill>
              </a:defRPr>
            </a:pPr>
            <a:r>
              <a:rPr>
                <a:solidFill>
                  <a:srgbClr val="000000"/>
                </a:solidFill>
              </a:rPr>
              <a:t>I’m to report some great progress on how that report is being turned into action to enable people who work and live in Greater Manchester to leave the car at home.</a:t>
            </a:r>
          </a:p>
          <a:p>
            <a:pPr>
              <a:defRPr sz="1400">
                <a:solidFill>
                  <a:srgbClr val="FFFFFF"/>
                </a:solidFill>
              </a:defRPr>
            </a:pPr>
            <a:endParaRPr>
              <a:solidFill>
                <a:srgbClr val="000000"/>
              </a:solidFill>
            </a:endParaRPr>
          </a:p>
          <a:p>
            <a:pPr>
              <a:defRPr sz="1400">
                <a:solidFill>
                  <a:srgbClr val="FFFFFF"/>
                </a:solidFill>
              </a:defRPr>
            </a:pPr>
            <a:r>
              <a:rPr>
                <a:solidFill>
                  <a:srgbClr val="000000"/>
                </a:solidFill>
              </a:rPr>
              <a:t>As you’ll know, we published Made to Move in December 2017 and the 15 steps in that report guide everything we do. </a:t>
            </a:r>
          </a:p>
          <a:p>
            <a:pPr>
              <a:defRPr sz="1400">
                <a:solidFill>
                  <a:srgbClr val="FFFFFF"/>
                </a:solidFill>
              </a:defRPr>
            </a:pPr>
            <a:endParaRPr>
              <a:solidFill>
                <a:srgbClr val="000000"/>
              </a:solidFill>
            </a:endParaRPr>
          </a:p>
          <a:p>
            <a:pPr>
              <a:defRPr sz="1400">
                <a:solidFill>
                  <a:srgbClr val="FFFFFF"/>
                </a:solidFill>
              </a:defRPr>
            </a:pPr>
            <a:r>
              <a:rPr>
                <a:solidFill>
                  <a:srgbClr val="000000"/>
                </a:solidFill>
              </a:rPr>
              <a:t>Fundamentally, what we needed to do had to do was for people in cars, not cyclists, and it had to look easy attractive and safe…or why get out of the car?</a:t>
            </a:r>
          </a:p>
          <a:p>
            <a:pPr>
              <a:defRPr sz="1400">
                <a:solidFill>
                  <a:srgbClr val="FFFFFF"/>
                </a:solidFill>
              </a:defRPr>
            </a:pPr>
            <a:endParaRPr>
              <a:solidFill>
                <a:srgbClr val="000000"/>
              </a:solidFill>
            </a:endParaRPr>
          </a:p>
          <a:p>
            <a:pPr marL="228600" indent="-228600">
              <a:buSzPct val="100000"/>
              <a:buChar char="•"/>
              <a:defRPr sz="1400">
                <a:solidFill>
                  <a:srgbClr val="FFFFFF"/>
                </a:solidFill>
              </a:defRPr>
            </a:pPr>
            <a:r>
              <a:rPr>
                <a:solidFill>
                  <a:srgbClr val="000000"/>
                </a:solidFill>
              </a:rPr>
              <a:t>The tests or guiding principals to deliver that are two fold:</a:t>
            </a:r>
          </a:p>
          <a:p>
            <a:pPr marL="228600" indent="-228600">
              <a:buSzPct val="100000"/>
              <a:buChar char="•"/>
              <a:defRPr sz="1400">
                <a:solidFill>
                  <a:srgbClr val="FFFFFF"/>
                </a:solidFill>
              </a:defRPr>
            </a:pPr>
            <a:endParaRPr>
              <a:solidFill>
                <a:srgbClr val="000000"/>
              </a:solidFill>
            </a:endParaRPr>
          </a:p>
          <a:p>
            <a:pPr marL="228600" indent="-228600">
              <a:buSzPct val="100000"/>
              <a:buChar char="•"/>
              <a:defRPr sz="1400" b="1">
                <a:solidFill>
                  <a:srgbClr val="FFFFFF"/>
                </a:solidFill>
              </a:defRPr>
            </a:pPr>
            <a:r>
              <a:rPr>
                <a:solidFill>
                  <a:srgbClr val="000000"/>
                </a:solidFill>
              </a:rPr>
              <a:t>Must be usable and would want to be used by a competent 12yr old and their parent would let them</a:t>
            </a:r>
          </a:p>
          <a:p>
            <a:pPr marL="228600" indent="-228600">
              <a:buSzPct val="100000"/>
              <a:buChar char="•"/>
              <a:defRPr sz="1400" b="1">
                <a:solidFill>
                  <a:srgbClr val="FFFFFF"/>
                </a:solidFill>
              </a:defRPr>
            </a:pPr>
            <a:r>
              <a:rPr>
                <a:solidFill>
                  <a:srgbClr val="000000"/>
                </a:solidFill>
              </a:rPr>
              <a:t>Must be usable by and would want to be used by a parent pushing a double buggy.</a:t>
            </a:r>
          </a:p>
          <a:p>
            <a:pPr>
              <a:defRPr sz="1400">
                <a:solidFill>
                  <a:srgbClr val="FFFFFF"/>
                </a:solidFill>
              </a:defRPr>
            </a:pPr>
            <a:endParaRPr>
              <a:solidFill>
                <a:srgbClr val="000000"/>
              </a:solidFill>
            </a:endParaRPr>
          </a:p>
          <a:p>
            <a:pPr>
              <a:defRPr sz="1400">
                <a:solidFill>
                  <a:srgbClr val="FFFFFF"/>
                </a:solidFill>
              </a:defRPr>
            </a:pPr>
            <a:r>
              <a:rPr>
                <a:solidFill>
                  <a:srgbClr val="000000"/>
                </a:solidFill>
              </a:rPr>
              <a:t>30% of all journeys under 1km are made in a car</a:t>
            </a:r>
          </a:p>
          <a:p>
            <a:pPr>
              <a:defRPr sz="1400">
                <a:solidFill>
                  <a:srgbClr val="FFFFFF"/>
                </a:solidFill>
              </a:defRPr>
            </a:pPr>
            <a:r>
              <a:rPr>
                <a:solidFill>
                  <a:srgbClr val="000000"/>
                </a:solidFill>
              </a:rPr>
              <a:t>88% are less than 5 miles</a:t>
            </a:r>
          </a:p>
          <a:p>
            <a:pPr>
              <a:defRPr sz="1400">
                <a:solidFill>
                  <a:srgbClr val="FFFFFF"/>
                </a:solidFill>
              </a:defRPr>
            </a:pPr>
            <a:endParaRPr>
              <a:solidFill>
                <a:srgbClr val="000000"/>
              </a:solidFill>
            </a:endParaRPr>
          </a:p>
          <a:p>
            <a:pPr>
              <a:defRPr sz="1400">
                <a:solidFill>
                  <a:srgbClr val="FFFFFF"/>
                </a:solidFill>
              </a:defRPr>
            </a:pPr>
            <a:r>
              <a:rPr>
                <a:solidFill>
                  <a:srgbClr val="000000"/>
                </a:solidFill>
              </a:rPr>
              <a:t>Potential massive with small, local changes</a:t>
            </a:r>
          </a:p>
        </p:txBody>
      </p:sp>
    </p:spTree>
    <p:extLst>
      <p:ext uri="{BB962C8B-B14F-4D97-AF65-F5344CB8AC3E}">
        <p14:creationId xmlns:p14="http://schemas.microsoft.com/office/powerpoint/2010/main" val="3569412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381000" y="685800"/>
            <a:ext cx="6096000" cy="3429000"/>
          </a:xfrm>
          <a:prstGeom prst="rect">
            <a:avLst/>
          </a:prstGeom>
        </p:spPr>
        <p:txBody>
          <a:bodyPr/>
          <a:lstStyle/>
          <a:p>
            <a:endParaRPr/>
          </a:p>
        </p:txBody>
      </p:sp>
      <p:sp>
        <p:nvSpPr>
          <p:cNvPr id="143" name="Shape 143"/>
          <p:cNvSpPr>
            <a:spLocks noGrp="1"/>
          </p:cNvSpPr>
          <p:nvPr>
            <p:ph type="body" sz="quarter" idx="1"/>
          </p:nvPr>
        </p:nvSpPr>
        <p:spPr>
          <a:prstGeom prst="rect">
            <a:avLst/>
          </a:prstGeom>
        </p:spPr>
        <p:txBody>
          <a:bodyPr/>
          <a:lstStyle/>
          <a:p>
            <a:pPr>
              <a:defRPr sz="1400">
                <a:solidFill>
                  <a:srgbClr val="000000"/>
                </a:solidFill>
                <a:latin typeface="Trebuchet MS"/>
                <a:ea typeface="Trebuchet MS"/>
                <a:cs typeface="Trebuchet MS"/>
                <a:sym typeface="Trebuchet MS"/>
              </a:defRPr>
            </a:pPr>
            <a:r>
              <a:t>Step one, you’ll see, was to publish a detailed, GM-wide cycling and walking infrastructure plan.</a:t>
            </a:r>
          </a:p>
          <a:p>
            <a:pPr>
              <a:defRPr sz="1400">
                <a:solidFill>
                  <a:srgbClr val="000000"/>
                </a:solidFill>
                <a:latin typeface="Trebuchet MS"/>
                <a:ea typeface="Trebuchet MS"/>
                <a:cs typeface="Trebuchet MS"/>
                <a:sym typeface="Trebuchet MS"/>
              </a:defRPr>
            </a:pPr>
            <a:r>
              <a:t>June 2018</a:t>
            </a:r>
          </a:p>
          <a:p>
            <a:pPr>
              <a:defRPr sz="1400">
                <a:solidFill>
                  <a:srgbClr val="000000"/>
                </a:solidFill>
                <a:latin typeface="Trebuchet MS"/>
                <a:ea typeface="Trebuchet MS"/>
                <a:cs typeface="Trebuchet MS"/>
                <a:sym typeface="Trebuchet MS"/>
              </a:defRPr>
            </a:pPr>
            <a:r>
              <a:t>1] Put in the hands of the districts</a:t>
            </a:r>
          </a:p>
          <a:p>
            <a:pPr>
              <a:defRPr sz="1400">
                <a:solidFill>
                  <a:srgbClr val="000000"/>
                </a:solidFill>
                <a:latin typeface="Trebuchet MS"/>
                <a:ea typeface="Trebuchet MS"/>
                <a:cs typeface="Trebuchet MS"/>
                <a:sym typeface="Trebuchet MS"/>
              </a:defRPr>
            </a:pPr>
            <a:r>
              <a:t>2] Their choice, even to do nothing. (not evenly funded, ambition led funding, creating a healthy competition)</a:t>
            </a:r>
          </a:p>
          <a:p>
            <a:pPr>
              <a:defRPr sz="1400">
                <a:solidFill>
                  <a:srgbClr val="000000"/>
                </a:solidFill>
                <a:latin typeface="Trebuchet MS"/>
                <a:ea typeface="Trebuchet MS"/>
                <a:cs typeface="Trebuchet MS"/>
                <a:sym typeface="Trebuchet MS"/>
              </a:defRPr>
            </a:pPr>
            <a:r>
              <a:t>3] We didn’t touch  pen</a:t>
            </a:r>
          </a:p>
        </p:txBody>
      </p:sp>
    </p:spTree>
    <p:extLst>
      <p:ext uri="{BB962C8B-B14F-4D97-AF65-F5344CB8AC3E}">
        <p14:creationId xmlns:p14="http://schemas.microsoft.com/office/powerpoint/2010/main" val="188775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xfrm>
            <a:off x="381000" y="685800"/>
            <a:ext cx="6096000" cy="3429000"/>
          </a:xfrm>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pPr>
              <a:defRPr sz="1400">
                <a:solidFill>
                  <a:srgbClr val="000000"/>
                </a:solidFill>
                <a:latin typeface="Trebuchet MS"/>
                <a:ea typeface="Trebuchet MS"/>
                <a:cs typeface="Trebuchet MS"/>
                <a:sym typeface="Trebuchet MS"/>
              </a:defRPr>
            </a:pPr>
            <a:r>
              <a:t>I said from the beginning that the districts must own this. The network planning was district led, they held the pen at all stages</a:t>
            </a:r>
          </a:p>
          <a:p>
            <a:pPr>
              <a:lnSpc>
                <a:spcPct val="117999"/>
              </a:lnSpc>
              <a:defRPr sz="1400">
                <a:solidFill>
                  <a:srgbClr val="000000"/>
                </a:solidFill>
                <a:latin typeface="Trebuchet MS"/>
                <a:ea typeface="Trebuchet MS"/>
                <a:cs typeface="Trebuchet MS"/>
                <a:sym typeface="Trebuchet MS"/>
              </a:defRPr>
            </a:pPr>
            <a:r>
              <a:t>We took a layered approach, </a:t>
            </a:r>
          </a:p>
          <a:p>
            <a:pPr>
              <a:lnSpc>
                <a:spcPct val="117999"/>
              </a:lnSpc>
              <a:defRPr sz="1400">
                <a:solidFill>
                  <a:srgbClr val="000000"/>
                </a:solidFill>
                <a:latin typeface="Trebuchet MS"/>
                <a:ea typeface="Trebuchet MS"/>
                <a:cs typeface="Trebuchet MS"/>
                <a:sym typeface="Trebuchet MS"/>
              </a:defRPr>
            </a:pPr>
            <a:r>
              <a:t>focusing on obstacles in people’s way, not big statement projects [necessary but slow]</a:t>
            </a:r>
          </a:p>
        </p:txBody>
      </p:sp>
    </p:spTree>
    <p:extLst>
      <p:ext uri="{BB962C8B-B14F-4D97-AF65-F5344CB8AC3E}">
        <p14:creationId xmlns:p14="http://schemas.microsoft.com/office/powerpoint/2010/main" val="1706209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xfrm>
            <a:off x="381000" y="685800"/>
            <a:ext cx="6096000" cy="3429000"/>
          </a:xfrm>
          <a:prstGeom prst="rect">
            <a:avLst/>
          </a:prstGeom>
        </p:spPr>
        <p:txBody>
          <a:bodyPr/>
          <a:lstStyle/>
          <a:p>
            <a:endParaRPr/>
          </a:p>
        </p:txBody>
      </p:sp>
      <p:sp>
        <p:nvSpPr>
          <p:cNvPr id="151" name="Shape 151"/>
          <p:cNvSpPr>
            <a:spLocks noGrp="1"/>
          </p:cNvSpPr>
          <p:nvPr>
            <p:ph type="body" sz="quarter" idx="1"/>
          </p:nvPr>
        </p:nvSpPr>
        <p:spPr>
          <a:prstGeom prst="rect">
            <a:avLst/>
          </a:prstGeom>
        </p:spPr>
        <p:txBody>
          <a:bodyPr/>
          <a:lstStyle>
            <a:lvl1pPr>
              <a:defRPr sz="1400">
                <a:solidFill>
                  <a:srgbClr val="000000"/>
                </a:solidFill>
                <a:latin typeface="Trebuchet MS"/>
                <a:ea typeface="Trebuchet MS"/>
                <a:cs typeface="Trebuchet MS"/>
                <a:sym typeface="Trebuchet MS"/>
              </a:defRPr>
            </a:lvl1pPr>
          </a:lstStyle>
          <a:p>
            <a:r>
              <a:t>As you can see with this ‘after’ map, we’ve opened up most of GM. The positive peer pressure that resulted from the districts seeing what each other is planning has led to widespread ambition. </a:t>
            </a:r>
          </a:p>
        </p:txBody>
      </p:sp>
    </p:spTree>
    <p:extLst>
      <p:ext uri="{BB962C8B-B14F-4D97-AF65-F5344CB8AC3E}">
        <p14:creationId xmlns:p14="http://schemas.microsoft.com/office/powerpoint/2010/main" val="2607832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noRot="1" noChangeAspect="1"/>
          </p:cNvSpPr>
          <p:nvPr>
            <p:ph type="sldImg"/>
          </p:nvPr>
        </p:nvSpPr>
        <p:spPr>
          <a:xfrm>
            <a:off x="381000" y="685800"/>
            <a:ext cx="6096000" cy="3429000"/>
          </a:xfrm>
          <a:prstGeom prst="rect">
            <a:avLst/>
          </a:prstGeom>
        </p:spPr>
        <p:txBody>
          <a:bodyPr/>
          <a:lstStyle/>
          <a:p>
            <a:endParaRPr/>
          </a:p>
        </p:txBody>
      </p:sp>
      <p:sp>
        <p:nvSpPr>
          <p:cNvPr id="200" name="Shape 200"/>
          <p:cNvSpPr>
            <a:spLocks noGrp="1"/>
          </p:cNvSpPr>
          <p:nvPr>
            <p:ph type="body" sz="quarter" idx="1"/>
          </p:nvPr>
        </p:nvSpPr>
        <p:spPr>
          <a:prstGeom prst="rect">
            <a:avLst/>
          </a:prstGeom>
        </p:spPr>
        <p:txBody>
          <a:bodyPr/>
          <a:lstStyle>
            <a:lvl1pPr>
              <a:lnSpc>
                <a:spcPct val="117999"/>
              </a:lnSpc>
              <a:defRPr sz="1400">
                <a:solidFill>
                  <a:srgbClr val="000000"/>
                </a:solidFill>
                <a:latin typeface="Trebuchet MS"/>
                <a:ea typeface="Trebuchet MS"/>
                <a:cs typeface="Trebuchet MS"/>
                <a:sym typeface="Trebuchet MS"/>
              </a:defRPr>
            </a:lvl1pPr>
          </a:lstStyle>
          <a:p>
            <a:r>
              <a:t>We’ve also got a way-finding system that must be a signifier of quality. Our standards are absolute and non-negotiable - they must be fit for a double buggy and a competent 12 year old. That means in practice the network can be used by people of all ages, abilities and disabilities.</a:t>
            </a:r>
          </a:p>
        </p:txBody>
      </p:sp>
    </p:spTree>
    <p:extLst>
      <p:ext uri="{BB962C8B-B14F-4D97-AF65-F5344CB8AC3E}">
        <p14:creationId xmlns:p14="http://schemas.microsoft.com/office/powerpoint/2010/main" val="229475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noRot="1" noChangeAspect="1"/>
          </p:cNvSpPr>
          <p:nvPr>
            <p:ph type="sldImg"/>
          </p:nvPr>
        </p:nvSpPr>
        <p:spPr>
          <a:xfrm>
            <a:off x="381000" y="685800"/>
            <a:ext cx="6096000" cy="3429000"/>
          </a:xfrm>
          <a:prstGeom prst="rect">
            <a:avLst/>
          </a:prstGeom>
        </p:spPr>
        <p:txBody>
          <a:bodyPr/>
          <a:lstStyle/>
          <a:p>
            <a:endParaRPr/>
          </a:p>
        </p:txBody>
      </p:sp>
      <p:sp>
        <p:nvSpPr>
          <p:cNvPr id="205" name="Shape 205"/>
          <p:cNvSpPr>
            <a:spLocks noGrp="1"/>
          </p:cNvSpPr>
          <p:nvPr>
            <p:ph type="body" sz="quarter" idx="1"/>
          </p:nvPr>
        </p:nvSpPr>
        <p:spPr>
          <a:prstGeom prst="rect">
            <a:avLst/>
          </a:prstGeom>
        </p:spPr>
        <p:txBody>
          <a:bodyPr/>
          <a:lstStyle/>
          <a:p>
            <a:pPr>
              <a:defRPr sz="1400">
                <a:solidFill>
                  <a:srgbClr val="000000"/>
                </a:solidFill>
              </a:defRPr>
            </a:pPr>
            <a:r>
              <a:t>One thing we’ve learnt throughout this process is being careful with what we call things. So in order to move quickly, and in keeping with empowering rather than convincing, we presented this infrastructure plan as a proposal ‘proposal’ and Made to Move was a ‘report’ - it’s not too scary and if well received, it virtually becomes policy.</a:t>
            </a:r>
          </a:p>
          <a:p>
            <a:pPr>
              <a:defRPr sz="1400">
                <a:solidFill>
                  <a:srgbClr val="000000"/>
                </a:solidFill>
              </a:defRPr>
            </a:pPr>
            <a:endParaRPr/>
          </a:p>
        </p:txBody>
      </p:sp>
    </p:spTree>
    <p:extLst>
      <p:ext uri="{BB962C8B-B14F-4D97-AF65-F5344CB8AC3E}">
        <p14:creationId xmlns:p14="http://schemas.microsoft.com/office/powerpoint/2010/main" val="334172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noRot="1" noChangeAspect="1"/>
          </p:cNvSpPr>
          <p:nvPr>
            <p:ph type="sldImg"/>
          </p:nvPr>
        </p:nvSpPr>
        <p:spPr>
          <a:xfrm>
            <a:off x="381000" y="685800"/>
            <a:ext cx="6096000" cy="3429000"/>
          </a:xfrm>
          <a:prstGeom prst="rect">
            <a:avLst/>
          </a:prstGeom>
        </p:spPr>
        <p:txBody>
          <a:bodyPr/>
          <a:lstStyle/>
          <a:p>
            <a:endParaRPr/>
          </a:p>
        </p:txBody>
      </p:sp>
      <p:sp>
        <p:nvSpPr>
          <p:cNvPr id="221" name="Shape 221"/>
          <p:cNvSpPr>
            <a:spLocks noGrp="1"/>
          </p:cNvSpPr>
          <p:nvPr>
            <p:ph type="body" sz="quarter" idx="1"/>
          </p:nvPr>
        </p:nvSpPr>
        <p:spPr>
          <a:prstGeom prst="rect">
            <a:avLst/>
          </a:prstGeom>
        </p:spPr>
        <p:txBody>
          <a:bodyPr/>
          <a:lstStyle/>
          <a:p>
            <a:pPr>
              <a:defRPr sz="1400">
                <a:solidFill>
                  <a:srgbClr val="000000"/>
                </a:solidFill>
              </a:defRPr>
            </a:pPr>
            <a:r>
              <a:t>Also allowed us to take bold steps, such as consult the public immediately on this proposal</a:t>
            </a:r>
          </a:p>
          <a:p>
            <a:pPr>
              <a:defRPr sz="1400">
                <a:solidFill>
                  <a:srgbClr val="000000"/>
                </a:solidFill>
              </a:defRPr>
            </a:pPr>
            <a:endParaRPr/>
          </a:p>
          <a:p>
            <a:pPr>
              <a:defRPr sz="1400">
                <a:solidFill>
                  <a:srgbClr val="000000"/>
                </a:solidFill>
              </a:defRPr>
            </a:pPr>
            <a:r>
              <a:t>mappingGM. [describe]</a:t>
            </a:r>
          </a:p>
          <a:p>
            <a:pPr>
              <a:defRPr sz="1400">
                <a:solidFill>
                  <a:srgbClr val="000000"/>
                </a:solidFill>
              </a:defRPr>
            </a:pPr>
            <a:endParaRPr/>
          </a:p>
          <a:p>
            <a:pPr>
              <a:defRPr sz="1400">
                <a:solidFill>
                  <a:srgbClr val="000000"/>
                </a:solidFill>
              </a:defRPr>
            </a:pPr>
            <a:r>
              <a:t>We’ve had 4,000 comments on the proposed network and each one is being used to refine the next draft. </a:t>
            </a:r>
          </a:p>
          <a:p>
            <a:pPr>
              <a:defRPr sz="1400">
                <a:solidFill>
                  <a:srgbClr val="000000"/>
                </a:solidFill>
              </a:defRPr>
            </a:pPr>
            <a:r>
              <a:t>Give ownership to communities, </a:t>
            </a:r>
          </a:p>
          <a:p>
            <a:pPr>
              <a:defRPr sz="1400">
                <a:solidFill>
                  <a:srgbClr val="000000"/>
                </a:solidFill>
              </a:defRPr>
            </a:pPr>
            <a:r>
              <a:t>Given politicians and councillors the courage to support</a:t>
            </a:r>
          </a:p>
          <a:p>
            <a:pPr>
              <a:defRPr sz="1400">
                <a:solidFill>
                  <a:srgbClr val="000000"/>
                </a:solidFill>
              </a:defRPr>
            </a:pPr>
            <a:endParaRPr/>
          </a:p>
          <a:p>
            <a:pPr>
              <a:defRPr sz="1400">
                <a:solidFill>
                  <a:srgbClr val="000000"/>
                </a:solidFill>
              </a:defRPr>
            </a:pPr>
            <a:r>
              <a:t>With mappingGM you can also overlay [clickable layers] other transport infrastructure and modes so we can see where parking is required and which severance points are a priority. Ensuring we have good integration. </a:t>
            </a:r>
          </a:p>
        </p:txBody>
      </p:sp>
    </p:spTree>
    <p:extLst>
      <p:ext uri="{BB962C8B-B14F-4D97-AF65-F5344CB8AC3E}">
        <p14:creationId xmlns:p14="http://schemas.microsoft.com/office/powerpoint/2010/main" val="1944281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a:spLocks noGrp="1" noRot="1" noChangeAspect="1"/>
          </p:cNvSpPr>
          <p:nvPr>
            <p:ph type="sldImg"/>
          </p:nvPr>
        </p:nvSpPr>
        <p:spPr>
          <a:xfrm>
            <a:off x="381000" y="685800"/>
            <a:ext cx="6096000" cy="3429000"/>
          </a:xfrm>
          <a:prstGeom prst="rect">
            <a:avLst/>
          </a:prstGeom>
        </p:spPr>
        <p:txBody>
          <a:bodyPr/>
          <a:lstStyle/>
          <a:p>
            <a:endParaRPr/>
          </a:p>
        </p:txBody>
      </p:sp>
      <p:sp>
        <p:nvSpPr>
          <p:cNvPr id="225" name="Shape 225"/>
          <p:cNvSpPr>
            <a:spLocks noGrp="1"/>
          </p:cNvSpPr>
          <p:nvPr>
            <p:ph type="body" sz="quarter" idx="1"/>
          </p:nvPr>
        </p:nvSpPr>
        <p:spPr>
          <a:prstGeom prst="rect">
            <a:avLst/>
          </a:prstGeom>
        </p:spPr>
        <p:txBody>
          <a:bodyPr/>
          <a:lstStyle/>
          <a:p>
            <a:pPr>
              <a:defRPr sz="1400">
                <a:solidFill>
                  <a:srgbClr val="000000"/>
                </a:solidFill>
              </a:defRPr>
            </a:pPr>
            <a:r>
              <a:t>Another important part of selling the vision is high quality visualisations.</a:t>
            </a:r>
          </a:p>
          <a:p>
            <a:pPr>
              <a:defRPr sz="1400">
                <a:solidFill>
                  <a:srgbClr val="000000"/>
                </a:solidFill>
              </a:defRPr>
            </a:pPr>
            <a:r>
              <a:t>This is a junction in Whalley Range, part of Chorlton’s cycling and walking route. </a:t>
            </a:r>
          </a:p>
        </p:txBody>
      </p:sp>
    </p:spTree>
    <p:extLst>
      <p:ext uri="{BB962C8B-B14F-4D97-AF65-F5344CB8AC3E}">
        <p14:creationId xmlns:p14="http://schemas.microsoft.com/office/powerpoint/2010/main" val="671474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noRot="1" noChangeAspect="1"/>
          </p:cNvSpPr>
          <p:nvPr>
            <p:ph type="sldImg"/>
          </p:nvPr>
        </p:nvSpPr>
        <p:spPr>
          <a:xfrm>
            <a:off x="381000" y="685800"/>
            <a:ext cx="6096000" cy="3429000"/>
          </a:xfrm>
          <a:prstGeom prst="rect">
            <a:avLst/>
          </a:prstGeom>
        </p:spPr>
        <p:txBody>
          <a:bodyPr/>
          <a:lstStyle/>
          <a:p>
            <a:endParaRPr/>
          </a:p>
        </p:txBody>
      </p:sp>
      <p:sp>
        <p:nvSpPr>
          <p:cNvPr id="229" name="Shape 229"/>
          <p:cNvSpPr>
            <a:spLocks noGrp="1"/>
          </p:cNvSpPr>
          <p:nvPr>
            <p:ph type="body" sz="quarter" idx="1"/>
          </p:nvPr>
        </p:nvSpPr>
        <p:spPr>
          <a:prstGeom prst="rect">
            <a:avLst/>
          </a:prstGeom>
        </p:spPr>
        <p:txBody>
          <a:bodyPr/>
          <a:lstStyle>
            <a:lvl1pPr>
              <a:defRPr sz="1400">
                <a:solidFill>
                  <a:srgbClr val="000000"/>
                </a:solidFill>
              </a:defRPr>
            </a:lvl1pPr>
          </a:lstStyle>
          <a:p>
            <a:r>
              <a:t>Where would you prefer to live? </a:t>
            </a:r>
          </a:p>
        </p:txBody>
      </p:sp>
    </p:spTree>
    <p:extLst>
      <p:ext uri="{BB962C8B-B14F-4D97-AF65-F5344CB8AC3E}">
        <p14:creationId xmlns:p14="http://schemas.microsoft.com/office/powerpoint/2010/main" val="2510684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xfrm>
            <a:off x="381000" y="685800"/>
            <a:ext cx="6096000" cy="3429000"/>
          </a:xfrm>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lvl1pPr>
              <a:defRPr sz="1400">
                <a:solidFill>
                  <a:srgbClr val="000000"/>
                </a:solidFill>
              </a:defRPr>
            </a:lvl1pPr>
          </a:lstStyle>
          <a:p>
            <a:r>
              <a:t>And again, here’s Chapel Street East in Salford. </a:t>
            </a:r>
          </a:p>
        </p:txBody>
      </p:sp>
    </p:spTree>
    <p:extLst>
      <p:ext uri="{BB962C8B-B14F-4D97-AF65-F5344CB8AC3E}">
        <p14:creationId xmlns:p14="http://schemas.microsoft.com/office/powerpoint/2010/main" val="3417805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noRot="1" noChangeAspect="1"/>
          </p:cNvSpPr>
          <p:nvPr>
            <p:ph type="sldImg"/>
          </p:nvPr>
        </p:nvSpPr>
        <p:spPr>
          <a:xfrm>
            <a:off x="381000" y="685800"/>
            <a:ext cx="6096000" cy="3429000"/>
          </a:xfrm>
          <a:prstGeom prst="rect">
            <a:avLst/>
          </a:prstGeom>
        </p:spPr>
        <p:txBody>
          <a:bodyPr/>
          <a:lstStyle/>
          <a:p>
            <a:endParaRPr/>
          </a:p>
        </p:txBody>
      </p:sp>
      <p:sp>
        <p:nvSpPr>
          <p:cNvPr id="237" name="Shape 237"/>
          <p:cNvSpPr>
            <a:spLocks noGrp="1"/>
          </p:cNvSpPr>
          <p:nvPr>
            <p:ph type="body" sz="quarter" idx="1"/>
          </p:nvPr>
        </p:nvSpPr>
        <p:spPr>
          <a:prstGeom prst="rect">
            <a:avLst/>
          </a:prstGeom>
        </p:spPr>
        <p:txBody>
          <a:bodyPr/>
          <a:lstStyle>
            <a:lvl1pPr>
              <a:defRPr sz="1400">
                <a:solidFill>
                  <a:srgbClr val="000000"/>
                </a:solidFill>
              </a:defRPr>
            </a:lvl1pPr>
          </a:lstStyle>
          <a:p>
            <a:r>
              <a:t>We expect this consultation to begin in the next month or so. </a:t>
            </a:r>
          </a:p>
        </p:txBody>
      </p:sp>
    </p:spTree>
    <p:extLst>
      <p:ext uri="{BB962C8B-B14F-4D97-AF65-F5344CB8AC3E}">
        <p14:creationId xmlns:p14="http://schemas.microsoft.com/office/powerpoint/2010/main" val="2459524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xfrm>
            <a:off x="381000" y="685800"/>
            <a:ext cx="6096000" cy="3429000"/>
          </a:xfrm>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lvl1pPr>
              <a:defRPr sz="1400">
                <a:solidFill>
                  <a:srgbClr val="000000"/>
                </a:solidFill>
              </a:defRPr>
            </a:lvl1pPr>
          </a:lstStyle>
          <a:p>
            <a:r>
              <a:t>And lastly here’s Merchants Quay, again in Salford. </a:t>
            </a:r>
          </a:p>
        </p:txBody>
      </p:sp>
    </p:spTree>
    <p:extLst>
      <p:ext uri="{BB962C8B-B14F-4D97-AF65-F5344CB8AC3E}">
        <p14:creationId xmlns:p14="http://schemas.microsoft.com/office/powerpoint/2010/main" val="517828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noRot="1" noChangeAspect="1"/>
          </p:cNvSpPr>
          <p:nvPr>
            <p:ph type="sldImg"/>
          </p:nvPr>
        </p:nvSpPr>
        <p:spPr>
          <a:xfrm>
            <a:off x="381000" y="685800"/>
            <a:ext cx="6096000" cy="3429000"/>
          </a:xfrm>
          <a:prstGeom prst="rect">
            <a:avLst/>
          </a:prstGeom>
        </p:spPr>
        <p:txBody>
          <a:bodyPr/>
          <a:lstStyle/>
          <a:p>
            <a:endParaRPr/>
          </a:p>
        </p:txBody>
      </p:sp>
      <p:sp>
        <p:nvSpPr>
          <p:cNvPr id="247" name="Shape 247"/>
          <p:cNvSpPr>
            <a:spLocks noGrp="1"/>
          </p:cNvSpPr>
          <p:nvPr>
            <p:ph type="body" sz="quarter" idx="1"/>
          </p:nvPr>
        </p:nvSpPr>
        <p:spPr>
          <a:prstGeom prst="rect">
            <a:avLst/>
          </a:prstGeom>
        </p:spPr>
        <p:txBody>
          <a:bodyPr/>
          <a:lstStyle/>
          <a:p>
            <a:pPr>
              <a:defRPr sz="1400">
                <a:solidFill>
                  <a:srgbClr val="000000"/>
                </a:solidFill>
              </a:defRPr>
            </a:pPr>
            <a:r>
              <a:t>Taken submissions -each has a set of stringent requirements to ensure it meets our tests in quarterly tranches.</a:t>
            </a:r>
          </a:p>
          <a:p>
            <a:pPr>
              <a:defRPr sz="1400">
                <a:solidFill>
                  <a:srgbClr val="000000"/>
                </a:solidFill>
              </a:defRPr>
            </a:pPr>
            <a:r>
              <a:t>This is a summary at tranche 3. </a:t>
            </a:r>
          </a:p>
          <a:p>
            <a:pPr>
              <a:defRPr sz="1400">
                <a:solidFill>
                  <a:srgbClr val="000000"/>
                </a:solidFill>
              </a:defRPr>
            </a:pPr>
            <a:r>
              <a:t>We’ll be publishing tranche 4 at the end of March. </a:t>
            </a:r>
          </a:p>
          <a:p>
            <a:pPr>
              <a:defRPr sz="1400">
                <a:solidFill>
                  <a:srgbClr val="000000"/>
                </a:solidFill>
              </a:defRPr>
            </a:pPr>
            <a:r>
              <a:t>We are seeing a rapid acceleration on quality and ambition already for reasons I will explain in a moment.</a:t>
            </a:r>
          </a:p>
        </p:txBody>
      </p:sp>
    </p:spTree>
    <p:extLst>
      <p:ext uri="{BB962C8B-B14F-4D97-AF65-F5344CB8AC3E}">
        <p14:creationId xmlns:p14="http://schemas.microsoft.com/office/powerpoint/2010/main" val="3626913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hape 250"/>
          <p:cNvSpPr>
            <a:spLocks noGrp="1" noRot="1" noChangeAspect="1"/>
          </p:cNvSpPr>
          <p:nvPr>
            <p:ph type="sldImg"/>
          </p:nvPr>
        </p:nvSpPr>
        <p:spPr>
          <a:xfrm>
            <a:off x="381000" y="685800"/>
            <a:ext cx="6096000" cy="3429000"/>
          </a:xfrm>
          <a:prstGeom prst="rect">
            <a:avLst/>
          </a:prstGeom>
        </p:spPr>
        <p:txBody>
          <a:bodyPr/>
          <a:lstStyle/>
          <a:p>
            <a:endParaRPr/>
          </a:p>
        </p:txBody>
      </p:sp>
      <p:sp>
        <p:nvSpPr>
          <p:cNvPr id="251" name="Shape 251"/>
          <p:cNvSpPr>
            <a:spLocks noGrp="1"/>
          </p:cNvSpPr>
          <p:nvPr>
            <p:ph type="body" sz="quarter" idx="1"/>
          </p:nvPr>
        </p:nvSpPr>
        <p:spPr>
          <a:prstGeom prst="rect">
            <a:avLst/>
          </a:prstGeom>
        </p:spPr>
        <p:txBody>
          <a:bodyPr/>
          <a:lstStyle/>
          <a:p>
            <a:pPr>
              <a:defRPr sz="1400">
                <a:solidFill>
                  <a:srgbClr val="000000"/>
                </a:solidFill>
              </a:defRPr>
            </a:pPr>
            <a:r>
              <a:t>Parklets are another concept we’re keen on rolling out. </a:t>
            </a:r>
          </a:p>
          <a:p>
            <a:pPr>
              <a:defRPr sz="1400">
                <a:solidFill>
                  <a:srgbClr val="000000"/>
                </a:solidFill>
              </a:defRPr>
            </a:pPr>
            <a:r>
              <a:t>This is one in Hackney but watch this space for one popping up in GM quite soon. </a:t>
            </a:r>
          </a:p>
        </p:txBody>
      </p:sp>
    </p:spTree>
    <p:extLst>
      <p:ext uri="{BB962C8B-B14F-4D97-AF65-F5344CB8AC3E}">
        <p14:creationId xmlns:p14="http://schemas.microsoft.com/office/powerpoint/2010/main" val="2040162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noRot="1" noChangeAspect="1"/>
          </p:cNvSpPr>
          <p:nvPr>
            <p:ph type="sldImg"/>
          </p:nvPr>
        </p:nvSpPr>
        <p:spPr>
          <a:xfrm>
            <a:off x="381000" y="685800"/>
            <a:ext cx="6096000" cy="3429000"/>
          </a:xfrm>
          <a:prstGeom prst="rect">
            <a:avLst/>
          </a:prstGeom>
        </p:spPr>
        <p:txBody>
          <a:bodyPr/>
          <a:lstStyle/>
          <a:p>
            <a:endParaRPr/>
          </a:p>
        </p:txBody>
      </p:sp>
      <p:sp>
        <p:nvSpPr>
          <p:cNvPr id="255" name="Shape 255"/>
          <p:cNvSpPr>
            <a:spLocks noGrp="1"/>
          </p:cNvSpPr>
          <p:nvPr>
            <p:ph type="body" sz="quarter" idx="1"/>
          </p:nvPr>
        </p:nvSpPr>
        <p:spPr>
          <a:prstGeom prst="rect">
            <a:avLst/>
          </a:prstGeom>
        </p:spPr>
        <p:txBody>
          <a:bodyPr/>
          <a:lstStyle>
            <a:lvl1pPr>
              <a:defRPr sz="1400">
                <a:solidFill>
                  <a:srgbClr val="000000"/>
                </a:solidFill>
              </a:defRPr>
            </a:lvl1pPr>
          </a:lstStyle>
          <a:p>
            <a:r>
              <a:t>In terms of bike hire, again, the wheels are turning with this and we hope to be able to say more in the next few months. But being as we have to address all 10 boroughs and be sure it will work well, it’s a massive project.</a:t>
            </a:r>
          </a:p>
        </p:txBody>
      </p:sp>
    </p:spTree>
    <p:extLst>
      <p:ext uri="{BB962C8B-B14F-4D97-AF65-F5344CB8AC3E}">
        <p14:creationId xmlns:p14="http://schemas.microsoft.com/office/powerpoint/2010/main" val="1252045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xfrm>
            <a:off x="381000" y="685800"/>
            <a:ext cx="6096000" cy="3429000"/>
          </a:xfrm>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pPr>
              <a:lnSpc>
                <a:spcPct val="117999"/>
              </a:lnSpc>
              <a:defRPr sz="1400">
                <a:solidFill>
                  <a:srgbClr val="000000"/>
                </a:solidFill>
                <a:latin typeface="Trebuchet MS"/>
                <a:ea typeface="Trebuchet MS"/>
                <a:cs typeface="Trebuchet MS"/>
                <a:sym typeface="Trebuchet MS"/>
              </a:defRPr>
            </a:pPr>
            <a:r>
              <a:t>Behind the scenes:</a:t>
            </a:r>
          </a:p>
          <a:p>
            <a:pPr>
              <a:lnSpc>
                <a:spcPct val="117999"/>
              </a:lnSpc>
              <a:defRPr sz="1400">
                <a:solidFill>
                  <a:srgbClr val="000000"/>
                </a:solidFill>
                <a:latin typeface="Trebuchet MS"/>
                <a:ea typeface="Trebuchet MS"/>
                <a:cs typeface="Trebuchet MS"/>
                <a:sym typeface="Trebuchet MS"/>
              </a:defRPr>
            </a:pPr>
            <a:r>
              <a:t>We’ve trained up 37 Champions from the districts, </a:t>
            </a:r>
          </a:p>
          <a:p>
            <a:pPr>
              <a:lnSpc>
                <a:spcPct val="117999"/>
              </a:lnSpc>
              <a:defRPr sz="1400">
                <a:solidFill>
                  <a:srgbClr val="000000"/>
                </a:solidFill>
                <a:latin typeface="Trebuchet MS"/>
                <a:ea typeface="Trebuchet MS"/>
                <a:cs typeface="Trebuchet MS"/>
                <a:sym typeface="Trebuchet MS"/>
              </a:defRPr>
            </a:pPr>
            <a:r>
              <a:t>we’re punishing on-going technical notes</a:t>
            </a:r>
          </a:p>
          <a:p>
            <a:pPr>
              <a:lnSpc>
                <a:spcPct val="117999"/>
              </a:lnSpc>
              <a:defRPr sz="1400">
                <a:solidFill>
                  <a:srgbClr val="000000"/>
                </a:solidFill>
                <a:latin typeface="Trebuchet MS"/>
                <a:ea typeface="Trebuchet MS"/>
                <a:cs typeface="Trebuchet MS"/>
                <a:sym typeface="Trebuchet MS"/>
              </a:defRPr>
            </a:pPr>
            <a:r>
              <a:t>working towards a comprehensive street design guide to cover every aspect to ensure consistency in all aspects.</a:t>
            </a:r>
          </a:p>
          <a:p>
            <a:pPr>
              <a:lnSpc>
                <a:spcPct val="117999"/>
              </a:lnSpc>
              <a:defRPr sz="1400">
                <a:solidFill>
                  <a:srgbClr val="000000"/>
                </a:solidFill>
                <a:latin typeface="Trebuchet MS"/>
                <a:ea typeface="Trebuchet MS"/>
                <a:cs typeface="Trebuchet MS"/>
                <a:sym typeface="Trebuchet MS"/>
              </a:defRPr>
            </a:pPr>
            <a:r>
              <a:t>We are about to begin a study looking at side road zebras this year -the sight of most collisions- with a view to submitting evidence to the DfT to help them and to guide what we do in GM, to ensure whatever we do is robustly defensible.</a:t>
            </a:r>
          </a:p>
          <a:p>
            <a:pPr>
              <a:lnSpc>
                <a:spcPct val="117999"/>
              </a:lnSpc>
              <a:defRPr sz="2200">
                <a:solidFill>
                  <a:srgbClr val="000000"/>
                </a:solidFill>
                <a:latin typeface="Helvetica Neue"/>
                <a:ea typeface="Helvetica Neue"/>
                <a:cs typeface="Helvetica Neue"/>
                <a:sym typeface="Helvetica Neue"/>
              </a:defRPr>
            </a:pPr>
            <a:endParaRPr/>
          </a:p>
          <a:p>
            <a:pPr>
              <a:lnSpc>
                <a:spcPct val="117999"/>
              </a:lnSpc>
              <a:defRPr sz="2200">
                <a:solidFill>
                  <a:srgbClr val="000000"/>
                </a:solidFill>
                <a:latin typeface="Helvetica Neue"/>
                <a:ea typeface="Helvetica Neue"/>
                <a:cs typeface="Helvetica Neue"/>
                <a:sym typeface="Helvetica Neue"/>
              </a:defRPr>
            </a:pPr>
            <a:endParaRPr/>
          </a:p>
          <a:p>
            <a:pPr>
              <a:lnSpc>
                <a:spcPct val="117999"/>
              </a:lnSpc>
              <a:defRPr sz="2200">
                <a:solidFill>
                  <a:srgbClr val="000000"/>
                </a:solidFill>
                <a:latin typeface="Helvetica Neue"/>
                <a:ea typeface="Helvetica Neue"/>
                <a:cs typeface="Helvetica Neue"/>
                <a:sym typeface="Helvetica Neue"/>
              </a:defRPr>
            </a:pPr>
            <a:endParaRPr/>
          </a:p>
        </p:txBody>
      </p:sp>
    </p:spTree>
    <p:extLst>
      <p:ext uri="{BB962C8B-B14F-4D97-AF65-F5344CB8AC3E}">
        <p14:creationId xmlns:p14="http://schemas.microsoft.com/office/powerpoint/2010/main" val="3890449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noRot="1" noChangeAspect="1"/>
          </p:cNvSpPr>
          <p:nvPr>
            <p:ph type="sldImg"/>
          </p:nvPr>
        </p:nvSpPr>
        <p:spPr>
          <a:xfrm>
            <a:off x="381000" y="685800"/>
            <a:ext cx="6096000" cy="3429000"/>
          </a:xfrm>
          <a:prstGeom prst="rect">
            <a:avLst/>
          </a:prstGeom>
        </p:spPr>
        <p:txBody>
          <a:bodyPr/>
          <a:lstStyle/>
          <a:p>
            <a:endParaRPr/>
          </a:p>
        </p:txBody>
      </p:sp>
      <p:sp>
        <p:nvSpPr>
          <p:cNvPr id="273" name="Shape 273"/>
          <p:cNvSpPr>
            <a:spLocks noGrp="1"/>
          </p:cNvSpPr>
          <p:nvPr>
            <p:ph type="body" sz="quarter" idx="1"/>
          </p:nvPr>
        </p:nvSpPr>
        <p:spPr>
          <a:prstGeom prst="rect">
            <a:avLst/>
          </a:prstGeom>
        </p:spPr>
        <p:txBody>
          <a:bodyPr/>
          <a:lstStyle/>
          <a:p>
            <a:pPr>
              <a:defRPr sz="1400">
                <a:solidFill>
                  <a:srgbClr val="1E2F46"/>
                </a:solidFill>
                <a:latin typeface="Trebuchet MS"/>
                <a:ea typeface="Trebuchet MS"/>
                <a:cs typeface="Trebuchet MS"/>
                <a:sym typeface="Trebuchet MS"/>
              </a:defRPr>
            </a:pPr>
            <a:r>
              <a:t>I wanted to leave you with a point about how language is so important and it’s something I’ve been victim to in media interviews. </a:t>
            </a:r>
          </a:p>
          <a:p>
            <a:pPr>
              <a:defRPr sz="1400">
                <a:solidFill>
                  <a:srgbClr val="1E2F46"/>
                </a:solidFill>
                <a:latin typeface="Trebuchet MS"/>
                <a:ea typeface="Trebuchet MS"/>
                <a:cs typeface="Trebuchet MS"/>
                <a:sym typeface="Trebuchet MS"/>
              </a:defRPr>
            </a:pPr>
            <a:endParaRPr/>
          </a:p>
          <a:p>
            <a:pPr>
              <a:defRPr sz="1400">
                <a:solidFill>
                  <a:srgbClr val="1E2F46"/>
                </a:solidFill>
                <a:latin typeface="Trebuchet MS"/>
                <a:ea typeface="Trebuchet MS"/>
                <a:cs typeface="Trebuchet MS"/>
                <a:sym typeface="Trebuchet MS"/>
              </a:defRPr>
            </a:pPr>
            <a:r>
              <a:t>We must talk to people about things they are interested in, not what we are interested in.</a:t>
            </a:r>
          </a:p>
          <a:p>
            <a:pPr>
              <a:defRPr sz="1400">
                <a:solidFill>
                  <a:srgbClr val="1E2F46"/>
                </a:solidFill>
                <a:latin typeface="Trebuchet MS"/>
                <a:ea typeface="Trebuchet MS"/>
                <a:cs typeface="Trebuchet MS"/>
                <a:sym typeface="Trebuchet MS"/>
              </a:defRPr>
            </a:pPr>
            <a:r>
              <a:t>So many people get switched off by the word cycling or cyclist, so instead be focus on taking about the outcome. If that outcome is not something people want, then we shouldn’t be doing it.</a:t>
            </a:r>
          </a:p>
          <a:p>
            <a:pPr>
              <a:defRPr sz="1400">
                <a:solidFill>
                  <a:srgbClr val="1E2F46"/>
                </a:solidFill>
                <a:latin typeface="Trebuchet MS"/>
                <a:ea typeface="Trebuchet MS"/>
                <a:cs typeface="Trebuchet MS"/>
                <a:sym typeface="Trebuchet MS"/>
              </a:defRPr>
            </a:pPr>
            <a:endParaRPr/>
          </a:p>
          <a:p>
            <a:pPr>
              <a:defRPr sz="1400">
                <a:solidFill>
                  <a:srgbClr val="1E2F46"/>
                </a:solidFill>
                <a:latin typeface="Trebuchet MS"/>
                <a:ea typeface="Trebuchet MS"/>
                <a:cs typeface="Trebuchet MS"/>
                <a:sym typeface="Trebuchet MS"/>
              </a:defRPr>
            </a:pPr>
            <a:r>
              <a:t>We have a fantastic product [film] that not even the most anti cycling person could refute, So we need to stop getting bogged down in squabbles about how hard the journey is and insrtead do a much better job of painting the picture of the detonation.</a:t>
            </a:r>
          </a:p>
        </p:txBody>
      </p:sp>
    </p:spTree>
    <p:extLst>
      <p:ext uri="{BB962C8B-B14F-4D97-AF65-F5344CB8AC3E}">
        <p14:creationId xmlns:p14="http://schemas.microsoft.com/office/powerpoint/2010/main" val="675625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rgbClr val="FED967"/>
        </a:solidFill>
        <a:effectLst/>
      </p:bgPr>
    </p:bg>
    <p:spTree>
      <p:nvGrpSpPr>
        <p:cNvPr id="1" name=""/>
        <p:cNvGrpSpPr/>
        <p:nvPr/>
      </p:nvGrpSpPr>
      <p:grpSpPr>
        <a:xfrm>
          <a:off x="0" y="0"/>
          <a:ext cx="0" cy="0"/>
          <a:chOff x="0" y="0"/>
          <a:chExt cx="0" cy="0"/>
        </a:xfrm>
      </p:grpSpPr>
      <p:sp>
        <p:nvSpPr>
          <p:cNvPr id="12" name="Title Text"/>
          <p:cNvSpPr txBox="1">
            <a:spLocks noGrp="1"/>
          </p:cNvSpPr>
          <p:nvPr>
            <p:ph type="title"/>
          </p:nvPr>
        </p:nvSpPr>
        <p:spPr>
          <a:xfrm>
            <a:off x="685800" y="1597820"/>
            <a:ext cx="7772400" cy="1102520"/>
          </a:xfrm>
          <a:prstGeom prst="rect">
            <a:avLst/>
          </a:prstGeom>
        </p:spPr>
        <p:txBody>
          <a:bodyPr/>
          <a:lstStyle/>
          <a:p>
            <a:r>
              <a:t>Title Text</a:t>
            </a:r>
          </a:p>
        </p:txBody>
      </p:sp>
      <p:sp>
        <p:nvSpPr>
          <p:cNvPr id="13" name="Body Level One…"/>
          <p:cNvSpPr txBox="1">
            <a:spLocks noGrp="1"/>
          </p:cNvSpPr>
          <p:nvPr>
            <p:ph type="body" sz="quarter" idx="1"/>
          </p:nvPr>
        </p:nvSpPr>
        <p:spPr>
          <a:xfrm>
            <a:off x="1371600" y="2914650"/>
            <a:ext cx="6400800" cy="1314450"/>
          </a:xfrm>
          <a:prstGeom prst="rect">
            <a:avLst/>
          </a:prstGeom>
        </p:spPr>
        <p:txBody>
          <a:bodyPr/>
          <a:lstStyle>
            <a:lvl1pPr marL="0" indent="0" algn="ctr">
              <a:buSzTx/>
              <a:buFontTx/>
              <a:buNone/>
              <a:defRPr>
                <a:solidFill>
                  <a:srgbClr val="FFFFFF"/>
                </a:solidFill>
              </a:defRPr>
            </a:lvl1pPr>
            <a:lvl2pPr marL="0" indent="457200" algn="ctr">
              <a:buSzTx/>
              <a:buFontTx/>
              <a:buNone/>
              <a:defRPr>
                <a:solidFill>
                  <a:srgbClr val="FFFFFF"/>
                </a:solidFill>
              </a:defRPr>
            </a:lvl2pPr>
            <a:lvl3pPr marL="0" indent="914400" algn="ctr">
              <a:buSzTx/>
              <a:buFontTx/>
              <a:buNone/>
              <a:defRPr>
                <a:solidFill>
                  <a:srgbClr val="FFFFFF"/>
                </a:solidFill>
              </a:defRPr>
            </a:lvl3pPr>
            <a:lvl4pPr marL="0" indent="1371600" algn="ctr">
              <a:buSzTx/>
              <a:buFontTx/>
              <a:buNone/>
              <a:defRPr>
                <a:solidFill>
                  <a:srgbClr val="FFFFFF"/>
                </a:solidFill>
              </a:defRPr>
            </a:lvl4pPr>
            <a:lvl5pPr marL="0" indent="1828800" algn="ctr">
              <a:buSzTx/>
              <a:buFontTx/>
              <a:buNone/>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pic>
        <p:nvPicPr>
          <p:cNvPr id="14" name="Group" descr="Group"/>
          <p:cNvPicPr>
            <a:picLocks noChangeAspect="1"/>
          </p:cNvPicPr>
          <p:nvPr/>
        </p:nvPicPr>
        <p:blipFill>
          <a:blip r:embed="rId2">
            <a:extLst/>
          </a:blip>
          <a:srcRect l="11428" t="15327" r="11415" b="12684"/>
          <a:stretch>
            <a:fillRect/>
          </a:stretch>
        </p:blipFill>
        <p:spPr>
          <a:xfrm>
            <a:off x="8036143" y="4295237"/>
            <a:ext cx="956085" cy="720053"/>
          </a:xfrm>
          <a:custGeom>
            <a:avLst/>
            <a:gdLst/>
            <a:ahLst/>
            <a:cxnLst>
              <a:cxn ang="0">
                <a:pos x="wd2" y="hd2"/>
              </a:cxn>
              <a:cxn ang="5400000">
                <a:pos x="wd2" y="hd2"/>
              </a:cxn>
              <a:cxn ang="10800000">
                <a:pos x="wd2" y="hd2"/>
              </a:cxn>
              <a:cxn ang="16200000">
                <a:pos x="wd2" y="hd2"/>
              </a:cxn>
            </a:cxnLst>
            <a:rect l="0" t="0" r="r" b="b"/>
            <a:pathLst>
              <a:path w="19936" h="21265" extrusionOk="0">
                <a:moveTo>
                  <a:pt x="11998" y="27"/>
                </a:moveTo>
                <a:cubicBezTo>
                  <a:pt x="11474" y="123"/>
                  <a:pt x="10844" y="474"/>
                  <a:pt x="10550" y="988"/>
                </a:cubicBezTo>
                <a:lnTo>
                  <a:pt x="10020" y="1926"/>
                </a:lnTo>
                <a:lnTo>
                  <a:pt x="9308" y="988"/>
                </a:lnTo>
                <a:cubicBezTo>
                  <a:pt x="8553" y="-15"/>
                  <a:pt x="6893" y="-335"/>
                  <a:pt x="7107" y="566"/>
                </a:cubicBezTo>
                <a:cubicBezTo>
                  <a:pt x="7175" y="852"/>
                  <a:pt x="7440" y="1091"/>
                  <a:pt x="7703" y="1094"/>
                </a:cubicBezTo>
                <a:cubicBezTo>
                  <a:pt x="8607" y="1103"/>
                  <a:pt x="8831" y="1891"/>
                  <a:pt x="8332" y="3309"/>
                </a:cubicBezTo>
                <a:cubicBezTo>
                  <a:pt x="7824" y="4750"/>
                  <a:pt x="7436" y="4698"/>
                  <a:pt x="7016" y="3133"/>
                </a:cubicBezTo>
                <a:cubicBezTo>
                  <a:pt x="6868" y="2583"/>
                  <a:pt x="6603" y="2125"/>
                  <a:pt x="6420" y="2125"/>
                </a:cubicBezTo>
                <a:cubicBezTo>
                  <a:pt x="6237" y="2125"/>
                  <a:pt x="6165" y="2431"/>
                  <a:pt x="6263" y="2793"/>
                </a:cubicBezTo>
                <a:cubicBezTo>
                  <a:pt x="6361" y="3155"/>
                  <a:pt x="6445" y="3708"/>
                  <a:pt x="6445" y="4024"/>
                </a:cubicBezTo>
                <a:cubicBezTo>
                  <a:pt x="6445" y="4340"/>
                  <a:pt x="6714" y="4953"/>
                  <a:pt x="7049" y="5395"/>
                </a:cubicBezTo>
                <a:cubicBezTo>
                  <a:pt x="7854" y="6457"/>
                  <a:pt x="7352" y="6868"/>
                  <a:pt x="5932" y="6309"/>
                </a:cubicBezTo>
                <a:cubicBezTo>
                  <a:pt x="4409" y="5710"/>
                  <a:pt x="775" y="5748"/>
                  <a:pt x="337" y="6368"/>
                </a:cubicBezTo>
                <a:cubicBezTo>
                  <a:pt x="-829" y="8021"/>
                  <a:pt x="1230" y="11279"/>
                  <a:pt x="3441" y="11279"/>
                </a:cubicBezTo>
                <a:cubicBezTo>
                  <a:pt x="4567" y="11279"/>
                  <a:pt x="4738" y="11609"/>
                  <a:pt x="4219" y="12732"/>
                </a:cubicBezTo>
                <a:cubicBezTo>
                  <a:pt x="3898" y="13426"/>
                  <a:pt x="3589" y="13602"/>
                  <a:pt x="3019" y="13447"/>
                </a:cubicBezTo>
                <a:cubicBezTo>
                  <a:pt x="2454" y="13294"/>
                  <a:pt x="2290" y="13396"/>
                  <a:pt x="2390" y="13822"/>
                </a:cubicBezTo>
                <a:cubicBezTo>
                  <a:pt x="2615" y="14792"/>
                  <a:pt x="3805" y="14754"/>
                  <a:pt x="4558" y="13752"/>
                </a:cubicBezTo>
                <a:cubicBezTo>
                  <a:pt x="5148" y="12967"/>
                  <a:pt x="5280" y="12916"/>
                  <a:pt x="5427" y="13459"/>
                </a:cubicBezTo>
                <a:cubicBezTo>
                  <a:pt x="5726" y="14564"/>
                  <a:pt x="5433" y="17214"/>
                  <a:pt x="4972" y="17585"/>
                </a:cubicBezTo>
                <a:cubicBezTo>
                  <a:pt x="4730" y="17780"/>
                  <a:pt x="4151" y="18133"/>
                  <a:pt x="3681" y="18370"/>
                </a:cubicBezTo>
                <a:cubicBezTo>
                  <a:pt x="3129" y="18648"/>
                  <a:pt x="2926" y="18942"/>
                  <a:pt x="3110" y="19202"/>
                </a:cubicBezTo>
                <a:cubicBezTo>
                  <a:pt x="3293" y="19462"/>
                  <a:pt x="3884" y="19373"/>
                  <a:pt x="4773" y="18944"/>
                </a:cubicBezTo>
                <a:cubicBezTo>
                  <a:pt x="6095" y="18306"/>
                  <a:pt x="6147" y="18217"/>
                  <a:pt x="6147" y="16682"/>
                </a:cubicBezTo>
                <a:cubicBezTo>
                  <a:pt x="6147" y="15113"/>
                  <a:pt x="6631" y="14022"/>
                  <a:pt x="6850" y="15100"/>
                </a:cubicBezTo>
                <a:cubicBezTo>
                  <a:pt x="6911" y="15400"/>
                  <a:pt x="7121" y="16467"/>
                  <a:pt x="7314" y="17468"/>
                </a:cubicBezTo>
                <a:cubicBezTo>
                  <a:pt x="7506" y="18468"/>
                  <a:pt x="7981" y="19736"/>
                  <a:pt x="8365" y="20280"/>
                </a:cubicBezTo>
                <a:cubicBezTo>
                  <a:pt x="8799" y="20895"/>
                  <a:pt x="9406" y="21265"/>
                  <a:pt x="9970" y="21265"/>
                </a:cubicBezTo>
                <a:cubicBezTo>
                  <a:pt x="11154" y="21265"/>
                  <a:pt x="12169" y="19804"/>
                  <a:pt x="12618" y="17468"/>
                </a:cubicBezTo>
                <a:cubicBezTo>
                  <a:pt x="12811" y="16467"/>
                  <a:pt x="13021" y="15400"/>
                  <a:pt x="13082" y="15100"/>
                </a:cubicBezTo>
                <a:cubicBezTo>
                  <a:pt x="13301" y="14022"/>
                  <a:pt x="13785" y="15113"/>
                  <a:pt x="13785" y="16682"/>
                </a:cubicBezTo>
                <a:cubicBezTo>
                  <a:pt x="13785" y="18217"/>
                  <a:pt x="13837" y="18306"/>
                  <a:pt x="15159" y="18944"/>
                </a:cubicBezTo>
                <a:cubicBezTo>
                  <a:pt x="16048" y="19373"/>
                  <a:pt x="16639" y="19462"/>
                  <a:pt x="16822" y="19202"/>
                </a:cubicBezTo>
                <a:cubicBezTo>
                  <a:pt x="17006" y="18942"/>
                  <a:pt x="16803" y="18648"/>
                  <a:pt x="16251" y="18370"/>
                </a:cubicBezTo>
                <a:cubicBezTo>
                  <a:pt x="15781" y="18133"/>
                  <a:pt x="15203" y="17780"/>
                  <a:pt x="14960" y="17585"/>
                </a:cubicBezTo>
                <a:cubicBezTo>
                  <a:pt x="14490" y="17206"/>
                  <a:pt x="14210" y="14557"/>
                  <a:pt x="14522" y="13424"/>
                </a:cubicBezTo>
                <a:cubicBezTo>
                  <a:pt x="14686" y="12827"/>
                  <a:pt x="14780" y="12853"/>
                  <a:pt x="15250" y="13670"/>
                </a:cubicBezTo>
                <a:cubicBezTo>
                  <a:pt x="15799" y="14622"/>
                  <a:pt x="16304" y="14814"/>
                  <a:pt x="17137" y="14362"/>
                </a:cubicBezTo>
                <a:cubicBezTo>
                  <a:pt x="17889" y="13953"/>
                  <a:pt x="17667" y="13251"/>
                  <a:pt x="16856" y="13471"/>
                </a:cubicBezTo>
                <a:cubicBezTo>
                  <a:pt x="16331" y="13613"/>
                  <a:pt x="15991" y="13422"/>
                  <a:pt x="15697" y="12826"/>
                </a:cubicBezTo>
                <a:cubicBezTo>
                  <a:pt x="15154" y="11728"/>
                  <a:pt x="15376" y="11279"/>
                  <a:pt x="16467" y="11279"/>
                </a:cubicBezTo>
                <a:cubicBezTo>
                  <a:pt x="18707" y="11279"/>
                  <a:pt x="20771" y="8035"/>
                  <a:pt x="19595" y="6368"/>
                </a:cubicBezTo>
                <a:cubicBezTo>
                  <a:pt x="19157" y="5748"/>
                  <a:pt x="15523" y="5710"/>
                  <a:pt x="14000" y="6309"/>
                </a:cubicBezTo>
                <a:cubicBezTo>
                  <a:pt x="12581" y="6868"/>
                  <a:pt x="12079" y="6457"/>
                  <a:pt x="12883" y="5395"/>
                </a:cubicBezTo>
                <a:cubicBezTo>
                  <a:pt x="13218" y="4953"/>
                  <a:pt x="13487" y="4340"/>
                  <a:pt x="13487" y="4024"/>
                </a:cubicBezTo>
                <a:cubicBezTo>
                  <a:pt x="13487" y="3708"/>
                  <a:pt x="13571" y="3155"/>
                  <a:pt x="13669" y="2793"/>
                </a:cubicBezTo>
                <a:cubicBezTo>
                  <a:pt x="13767" y="2431"/>
                  <a:pt x="13695" y="2125"/>
                  <a:pt x="13512" y="2125"/>
                </a:cubicBezTo>
                <a:cubicBezTo>
                  <a:pt x="13329" y="2125"/>
                  <a:pt x="13064" y="2583"/>
                  <a:pt x="12916" y="3133"/>
                </a:cubicBezTo>
                <a:cubicBezTo>
                  <a:pt x="12554" y="4485"/>
                  <a:pt x="12063" y="4836"/>
                  <a:pt x="11832" y="3918"/>
                </a:cubicBezTo>
                <a:cubicBezTo>
                  <a:pt x="11728" y="3503"/>
                  <a:pt x="11448" y="2866"/>
                  <a:pt x="11220" y="2489"/>
                </a:cubicBezTo>
                <a:cubicBezTo>
                  <a:pt x="10750" y="1711"/>
                  <a:pt x="11082" y="1206"/>
                  <a:pt x="12114" y="1129"/>
                </a:cubicBezTo>
                <a:cubicBezTo>
                  <a:pt x="12442" y="1104"/>
                  <a:pt x="12758" y="852"/>
                  <a:pt x="12825" y="566"/>
                </a:cubicBezTo>
                <a:cubicBezTo>
                  <a:pt x="12938" y="85"/>
                  <a:pt x="12522" y="-69"/>
                  <a:pt x="11998" y="27"/>
                </a:cubicBezTo>
                <a:close/>
              </a:path>
            </a:pathLst>
          </a:custGeom>
          <a:ln w="12700">
            <a:miter lim="400000"/>
          </a:ln>
        </p:spPr>
      </p:pic>
      <p:pic>
        <p:nvPicPr>
          <p:cNvPr id="15" name="Screenshot 2018-06-27 11.05.09.png" descr="Screenshot 2018-06-27 11.05.09.png"/>
          <p:cNvPicPr>
            <a:picLocks noChangeAspect="1"/>
          </p:cNvPicPr>
          <p:nvPr/>
        </p:nvPicPr>
        <p:blipFill>
          <a:blip r:embed="rId3">
            <a:extLst/>
          </a:blip>
          <a:srcRect t="10379" b="43537"/>
          <a:stretch>
            <a:fillRect/>
          </a:stretch>
        </p:blipFill>
        <p:spPr>
          <a:xfrm>
            <a:off x="140667" y="155585"/>
            <a:ext cx="2506705" cy="511025"/>
          </a:xfrm>
          <a:prstGeom prst="rect">
            <a:avLst/>
          </a:prstGeom>
          <a:ln w="12700">
            <a:miter lim="400000"/>
          </a:ln>
        </p:spPr>
      </p:pic>
      <p:sp>
        <p:nvSpPr>
          <p:cNvPr id="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3" name="Title Text"/>
          <p:cNvSpPr txBox="1">
            <a:spLocks noGrp="1"/>
          </p:cNvSpPr>
          <p:nvPr>
            <p:ph type="title"/>
          </p:nvPr>
        </p:nvSpPr>
        <p:spPr>
          <a:prstGeom prst="rect">
            <a:avLst/>
          </a:prstGeom>
        </p:spPr>
        <p:txBody>
          <a:bodyPr/>
          <a:lstStyle/>
          <a:p>
            <a:r>
              <a:t>Title Text</a:t>
            </a:r>
          </a:p>
        </p:txBody>
      </p:sp>
      <p:sp>
        <p:nvSpPr>
          <p:cNvPr id="24" name="Body Level One…"/>
          <p:cNvSpPr txBox="1">
            <a:spLocks noGrp="1"/>
          </p:cNvSpPr>
          <p:nvPr>
            <p:ph type="body" idx="1"/>
          </p:nvPr>
        </p:nvSpPr>
        <p:spPr>
          <a:xfrm>
            <a:off x="457200" y="2057400"/>
            <a:ext cx="8229600" cy="253722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2" name="Title Text"/>
          <p:cNvSpPr txBox="1">
            <a:spLocks noGrp="1"/>
          </p:cNvSpPr>
          <p:nvPr>
            <p:ph type="title"/>
          </p:nvPr>
        </p:nvSpPr>
        <p:spPr>
          <a:xfrm>
            <a:off x="722312" y="3305176"/>
            <a:ext cx="7772401" cy="1021558"/>
          </a:xfrm>
          <a:prstGeom prst="rect">
            <a:avLst/>
          </a:prstGeom>
        </p:spPr>
        <p:txBody>
          <a:bodyPr anchor="t"/>
          <a:lstStyle>
            <a:lvl1pPr algn="l">
              <a:defRPr sz="4000" b="1" cap="all"/>
            </a:lvl1pPr>
          </a:lstStyle>
          <a:p>
            <a:r>
              <a:t>Title Text</a:t>
            </a:r>
          </a:p>
        </p:txBody>
      </p:sp>
      <p:sp>
        <p:nvSpPr>
          <p:cNvPr id="33" name="Body Level One…"/>
          <p:cNvSpPr txBox="1">
            <a:spLocks noGrp="1"/>
          </p:cNvSpPr>
          <p:nvPr>
            <p:ph type="body" sz="quarter" idx="1"/>
          </p:nvPr>
        </p:nvSpPr>
        <p:spPr>
          <a:xfrm>
            <a:off x="722312" y="2180034"/>
            <a:ext cx="7772401" cy="1125141"/>
          </a:xfrm>
          <a:prstGeom prst="rect">
            <a:avLst/>
          </a:prstGeom>
        </p:spPr>
        <p:txBody>
          <a:bodyPr anchor="b"/>
          <a:lstStyle>
            <a:lvl1pPr marL="0" indent="0">
              <a:spcBef>
                <a:spcPts val="400"/>
              </a:spcBef>
              <a:buSzTx/>
              <a:buFontTx/>
              <a:buNone/>
              <a:defRPr sz="2000">
                <a:solidFill>
                  <a:srgbClr val="FFFFFF"/>
                </a:solidFill>
              </a:defRPr>
            </a:lvl1pPr>
            <a:lvl2pPr marL="0" indent="457200">
              <a:spcBef>
                <a:spcPts val="400"/>
              </a:spcBef>
              <a:buSzTx/>
              <a:buFontTx/>
              <a:buNone/>
              <a:defRPr sz="2000">
                <a:solidFill>
                  <a:srgbClr val="FFFFFF"/>
                </a:solidFill>
              </a:defRPr>
            </a:lvl2pPr>
            <a:lvl3pPr marL="0" indent="914400">
              <a:spcBef>
                <a:spcPts val="400"/>
              </a:spcBef>
              <a:buSzTx/>
              <a:buFontTx/>
              <a:buNone/>
              <a:defRPr sz="2000">
                <a:solidFill>
                  <a:srgbClr val="FFFFFF"/>
                </a:solidFill>
              </a:defRPr>
            </a:lvl3pPr>
            <a:lvl4pPr marL="0" indent="1371600">
              <a:spcBef>
                <a:spcPts val="400"/>
              </a:spcBef>
              <a:buSzTx/>
              <a:buFontTx/>
              <a:buNone/>
              <a:defRPr sz="2000">
                <a:solidFill>
                  <a:srgbClr val="FFFFFF"/>
                </a:solidFill>
              </a:defRPr>
            </a:lvl4pPr>
            <a:lvl5pPr marL="0" indent="1828800">
              <a:spcBef>
                <a:spcPts val="400"/>
              </a:spcBef>
              <a:buSzTx/>
              <a:buFontTx/>
              <a:buNone/>
              <a:defRPr sz="20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1" name="Title Text"/>
          <p:cNvSpPr txBox="1">
            <a:spLocks noGrp="1"/>
          </p:cNvSpPr>
          <p:nvPr>
            <p:ph type="title"/>
          </p:nvPr>
        </p:nvSpPr>
        <p:spPr>
          <a:prstGeom prst="rect">
            <a:avLst/>
          </a:prstGeom>
        </p:spPr>
        <p:txBody>
          <a:bodyPr/>
          <a:lstStyle/>
          <a:p>
            <a:r>
              <a:t>Title Text</a:t>
            </a:r>
          </a:p>
        </p:txBody>
      </p:sp>
      <p:sp>
        <p:nvSpPr>
          <p:cNvPr id="42" name="Body Level One…"/>
          <p:cNvSpPr txBox="1">
            <a:spLocks noGrp="1"/>
          </p:cNvSpPr>
          <p:nvPr>
            <p:ph type="body" sz="half" idx="1"/>
          </p:nvPr>
        </p:nvSpPr>
        <p:spPr>
          <a:xfrm>
            <a:off x="457200" y="2057400"/>
            <a:ext cx="4038600" cy="253722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0" name="Body Level One…"/>
          <p:cNvSpPr txBox="1">
            <a:spLocks noGrp="1"/>
          </p:cNvSpPr>
          <p:nvPr>
            <p:ph type="body" sz="quarter" idx="1"/>
          </p:nvPr>
        </p:nvSpPr>
        <p:spPr>
          <a:xfrm>
            <a:off x="457200" y="1462130"/>
            <a:ext cx="4040188" cy="479823"/>
          </a:xfrm>
          <a:prstGeom prst="rect">
            <a:avLst/>
          </a:prstGeom>
        </p:spPr>
        <p:txBody>
          <a:bodyPr anchor="b"/>
          <a:lstStyle>
            <a:lvl1pPr marL="0" indent="0">
              <a:spcBef>
                <a:spcPts val="500"/>
              </a:spcBef>
              <a:buSzTx/>
              <a:buFontTx/>
              <a:buNone/>
              <a:defRPr sz="2400" b="1">
                <a:solidFill>
                  <a:srgbClr val="FFFFFF"/>
                </a:solidFill>
              </a:defRPr>
            </a:lvl1pPr>
            <a:lvl2pPr marL="0" indent="457200">
              <a:spcBef>
                <a:spcPts val="500"/>
              </a:spcBef>
              <a:buSzTx/>
              <a:buFontTx/>
              <a:buNone/>
              <a:defRPr sz="2400" b="1">
                <a:solidFill>
                  <a:srgbClr val="FFFFFF"/>
                </a:solidFill>
              </a:defRPr>
            </a:lvl2pPr>
            <a:lvl3pPr marL="0" indent="914400">
              <a:spcBef>
                <a:spcPts val="500"/>
              </a:spcBef>
              <a:buSzTx/>
              <a:buFontTx/>
              <a:buNone/>
              <a:defRPr sz="2400" b="1">
                <a:solidFill>
                  <a:srgbClr val="FFFFFF"/>
                </a:solidFill>
              </a:defRPr>
            </a:lvl3pPr>
            <a:lvl4pPr marL="0" indent="1371600">
              <a:spcBef>
                <a:spcPts val="500"/>
              </a:spcBef>
              <a:buSzTx/>
              <a:buFontTx/>
              <a:buNone/>
              <a:defRPr sz="2400" b="1">
                <a:solidFill>
                  <a:srgbClr val="FFFFFF"/>
                </a:solidFill>
              </a:defRPr>
            </a:lvl4pPr>
            <a:lvl5pPr marL="0" indent="1828800">
              <a:spcBef>
                <a:spcPts val="500"/>
              </a:spcBef>
              <a:buSzTx/>
              <a:buFontTx/>
              <a:buNone/>
              <a:defRPr sz="2400" b="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1" name="Text Placeholder 4"/>
          <p:cNvSpPr>
            <a:spLocks noGrp="1"/>
          </p:cNvSpPr>
          <p:nvPr>
            <p:ph type="body" sz="quarter" idx="13"/>
          </p:nvPr>
        </p:nvSpPr>
        <p:spPr>
          <a:xfrm>
            <a:off x="4645026" y="1462130"/>
            <a:ext cx="4041776" cy="479823"/>
          </a:xfrm>
          <a:prstGeom prst="rect">
            <a:avLst/>
          </a:prstGeom>
        </p:spPr>
        <p:txBody>
          <a:bodyPr anchor="b"/>
          <a:lstStyle/>
          <a:p>
            <a:pPr marL="0" indent="0">
              <a:spcBef>
                <a:spcPts val="500"/>
              </a:spcBef>
              <a:buSzTx/>
              <a:buFontTx/>
              <a:buNone/>
              <a:defRPr sz="2400" b="1"/>
            </a:pPr>
            <a:endParaRPr/>
          </a:p>
        </p:txBody>
      </p:sp>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9" name="Title Text"/>
          <p:cNvSpPr txBox="1">
            <a:spLocks noGrp="1"/>
          </p:cNvSpPr>
          <p:nvPr>
            <p:ph type="title"/>
          </p:nvPr>
        </p:nvSpPr>
        <p:spPr>
          <a:prstGeom prst="rect">
            <a:avLst/>
          </a:prstGeom>
        </p:spPr>
        <p:txBody>
          <a:bodyPr/>
          <a:lstStyle/>
          <a:p>
            <a:r>
              <a:t>Title Text</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7" name="Slide Number"/>
          <p:cNvSpPr txBox="1">
            <a:spLocks noGrp="1"/>
          </p:cNvSpPr>
          <p:nvPr>
            <p:ph type="sldNum" sz="quarter" idx="2"/>
          </p:nvPr>
        </p:nvSpPr>
        <p:spPr>
          <a:xfrm>
            <a:off x="6553200" y="4767264"/>
            <a:ext cx="343903" cy="358141"/>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4" name="Title Text"/>
          <p:cNvSpPr txBox="1">
            <a:spLocks noGrp="1"/>
          </p:cNvSpPr>
          <p:nvPr>
            <p:ph type="title"/>
          </p:nvPr>
        </p:nvSpPr>
        <p:spPr>
          <a:xfrm>
            <a:off x="457201" y="1071856"/>
            <a:ext cx="3008315" cy="871539"/>
          </a:xfrm>
          <a:prstGeom prst="rect">
            <a:avLst/>
          </a:prstGeom>
        </p:spPr>
        <p:txBody>
          <a:bodyPr anchor="b"/>
          <a:lstStyle>
            <a:lvl1pPr algn="l">
              <a:defRPr sz="2000" b="1"/>
            </a:lvl1pPr>
          </a:lstStyle>
          <a:p>
            <a:r>
              <a:t>Title Text</a:t>
            </a:r>
          </a:p>
        </p:txBody>
      </p:sp>
      <p:sp>
        <p:nvSpPr>
          <p:cNvPr id="75" name="Body Level One…"/>
          <p:cNvSpPr txBox="1">
            <a:spLocks noGrp="1"/>
          </p:cNvSpPr>
          <p:nvPr>
            <p:ph type="body" sz="half" idx="1"/>
          </p:nvPr>
        </p:nvSpPr>
        <p:spPr>
          <a:xfrm>
            <a:off x="3575050" y="1071856"/>
            <a:ext cx="5111750" cy="352276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Text Placeholder 3"/>
          <p:cNvSpPr>
            <a:spLocks noGrp="1"/>
          </p:cNvSpPr>
          <p:nvPr>
            <p:ph type="body" sz="quarter" idx="13"/>
          </p:nvPr>
        </p:nvSpPr>
        <p:spPr>
          <a:xfrm>
            <a:off x="457201" y="1943394"/>
            <a:ext cx="3008315" cy="2651230"/>
          </a:xfrm>
          <a:prstGeom prst="rect">
            <a:avLst/>
          </a:prstGeom>
        </p:spPr>
        <p:txBody>
          <a:bodyPr/>
          <a:lstStyle/>
          <a:p>
            <a:pPr marL="0" indent="0">
              <a:spcBef>
                <a:spcPts val="300"/>
              </a:spcBef>
              <a:buSzTx/>
              <a:buFontTx/>
              <a:buNone/>
              <a:defRPr sz="1400"/>
            </a:pPr>
            <a:endParaRP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4" name="Title Text"/>
          <p:cNvSpPr txBox="1">
            <a:spLocks noGrp="1"/>
          </p:cNvSpPr>
          <p:nvPr>
            <p:ph type="title"/>
          </p:nvPr>
        </p:nvSpPr>
        <p:spPr>
          <a:xfrm>
            <a:off x="1792288" y="3600450"/>
            <a:ext cx="5486401" cy="425054"/>
          </a:xfrm>
          <a:prstGeom prst="rect">
            <a:avLst/>
          </a:prstGeom>
        </p:spPr>
        <p:txBody>
          <a:bodyPr anchor="b"/>
          <a:lstStyle>
            <a:lvl1pPr algn="l">
              <a:defRPr sz="2000" b="1"/>
            </a:lvl1pPr>
          </a:lstStyle>
          <a:p>
            <a:r>
              <a:t>Title Text</a:t>
            </a:r>
          </a:p>
        </p:txBody>
      </p:sp>
      <p:sp>
        <p:nvSpPr>
          <p:cNvPr id="85" name="Picture Placeholder 2"/>
          <p:cNvSpPr>
            <a:spLocks noGrp="1"/>
          </p:cNvSpPr>
          <p:nvPr>
            <p:ph type="pic" sz="half" idx="13"/>
          </p:nvPr>
        </p:nvSpPr>
        <p:spPr>
          <a:xfrm>
            <a:off x="2195735" y="834194"/>
            <a:ext cx="4679505" cy="2632223"/>
          </a:xfrm>
          <a:prstGeom prst="rect">
            <a:avLst/>
          </a:prstGeom>
        </p:spPr>
        <p:txBody>
          <a:bodyPr lIns="91439" rIns="91439">
            <a:noAutofit/>
          </a:bodyPr>
          <a:lstStyle/>
          <a:p>
            <a:endParaRPr/>
          </a:p>
        </p:txBody>
      </p:sp>
      <p:sp>
        <p:nvSpPr>
          <p:cNvPr id="86" name="Body Level One…"/>
          <p:cNvSpPr txBox="1">
            <a:spLocks noGrp="1"/>
          </p:cNvSpPr>
          <p:nvPr>
            <p:ph type="body" sz="quarter" idx="1"/>
          </p:nvPr>
        </p:nvSpPr>
        <p:spPr>
          <a:xfrm>
            <a:off x="1792288" y="4025503"/>
            <a:ext cx="5486401" cy="603647"/>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4" name="Title Text"/>
          <p:cNvSpPr txBox="1">
            <a:spLocks noGrp="1"/>
          </p:cNvSpPr>
          <p:nvPr>
            <p:ph type="title"/>
          </p:nvPr>
        </p:nvSpPr>
        <p:spPr>
          <a:prstGeom prst="rect">
            <a:avLst/>
          </a:prstGeom>
        </p:spPr>
        <p:txBody>
          <a:bodyPr/>
          <a:lstStyle/>
          <a:p>
            <a:r>
              <a:t>Title Text</a:t>
            </a:r>
          </a:p>
        </p:txBody>
      </p:sp>
      <p:sp>
        <p:nvSpPr>
          <p:cNvPr id="95" name="Body Level One…"/>
          <p:cNvSpPr txBox="1">
            <a:spLocks noGrp="1"/>
          </p:cNvSpPr>
          <p:nvPr>
            <p:ph type="body" idx="1"/>
          </p:nvPr>
        </p:nvSpPr>
        <p:spPr>
          <a:xfrm>
            <a:off x="457200" y="2057400"/>
            <a:ext cx="8229600" cy="253722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3" name="Title Text"/>
          <p:cNvSpPr txBox="1">
            <a:spLocks noGrp="1"/>
          </p:cNvSpPr>
          <p:nvPr>
            <p:ph type="title"/>
          </p:nvPr>
        </p:nvSpPr>
        <p:spPr>
          <a:xfrm>
            <a:off x="6629400" y="205978"/>
            <a:ext cx="2057400" cy="4388646"/>
          </a:xfrm>
          <a:prstGeom prst="rect">
            <a:avLst/>
          </a:prstGeom>
        </p:spPr>
        <p:txBody>
          <a:bodyPr/>
          <a:lstStyle/>
          <a:p>
            <a:r>
              <a:t>Title Text</a:t>
            </a:r>
          </a:p>
        </p:txBody>
      </p:sp>
      <p:sp>
        <p:nvSpPr>
          <p:cNvPr id="104" name="Body Level One…"/>
          <p:cNvSpPr txBox="1">
            <a:spLocks noGrp="1"/>
          </p:cNvSpPr>
          <p:nvPr>
            <p:ph type="body" idx="1"/>
          </p:nvPr>
        </p:nvSpPr>
        <p:spPr>
          <a:xfrm>
            <a:off x="457200" y="205978"/>
            <a:ext cx="6019800" cy="438864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FFFFF"/>
        </a:solidFill>
        <a:effectLst/>
      </p:bgPr>
    </p:bg>
    <p:spTree>
      <p:nvGrpSpPr>
        <p:cNvPr id="1" name=""/>
        <p:cNvGrpSpPr/>
        <p:nvPr/>
      </p:nvGrpSpPr>
      <p:grpSpPr>
        <a:xfrm>
          <a:off x="0" y="0"/>
          <a:ext cx="0" cy="0"/>
          <a:chOff x="0" y="0"/>
          <a:chExt cx="0" cy="0"/>
        </a:xfrm>
      </p:grpSpPr>
      <p:sp>
        <p:nvSpPr>
          <p:cNvPr id="112" name="Slide Number"/>
          <p:cNvSpPr txBox="1">
            <a:spLocks noGrp="1"/>
          </p:cNvSpPr>
          <p:nvPr>
            <p:ph type="sldNum" sz="quarter" idx="2"/>
          </p:nvPr>
        </p:nvSpPr>
        <p:spPr>
          <a:xfrm>
            <a:off x="4480667" y="4905375"/>
            <a:ext cx="177903" cy="174485"/>
          </a:xfrm>
          <a:prstGeom prst="rect">
            <a:avLst/>
          </a:prstGeom>
        </p:spPr>
        <p:txBody>
          <a:bodyPr lIns="19050" tIns="19050" rIns="19050" bIns="19050" anchor="t"/>
          <a:lstStyle>
            <a:lvl1pPr algn="ctr" defTabSz="309562">
              <a:defRPr sz="9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19" name="Title Text"/>
          <p:cNvSpPr txBox="1">
            <a:spLocks noGrp="1"/>
          </p:cNvSpPr>
          <p:nvPr>
            <p:ph type="title"/>
          </p:nvPr>
        </p:nvSpPr>
        <p:spPr>
          <a:xfrm>
            <a:off x="685800" y="1597820"/>
            <a:ext cx="7772400" cy="1102520"/>
          </a:xfrm>
          <a:prstGeom prst="rect">
            <a:avLst/>
          </a:prstGeom>
        </p:spPr>
        <p:txBody>
          <a:bodyPr/>
          <a:lstStyle/>
          <a:p>
            <a:r>
              <a:t>Title Text</a:t>
            </a:r>
          </a:p>
        </p:txBody>
      </p:sp>
      <p:sp>
        <p:nvSpPr>
          <p:cNvPr id="120" name="Body Level One…"/>
          <p:cNvSpPr txBox="1">
            <a:spLocks noGrp="1"/>
          </p:cNvSpPr>
          <p:nvPr>
            <p:ph type="body" sz="quarter" idx="1"/>
          </p:nvPr>
        </p:nvSpPr>
        <p:spPr>
          <a:xfrm>
            <a:off x="1371600" y="2914650"/>
            <a:ext cx="6400800" cy="1314450"/>
          </a:xfrm>
          <a:prstGeom prst="rect">
            <a:avLst/>
          </a:prstGeom>
        </p:spPr>
        <p:txBody>
          <a:bodyPr/>
          <a:lstStyle>
            <a:lvl1pPr marL="0" indent="0" algn="ctr">
              <a:buSzTx/>
              <a:buFontTx/>
              <a:buNone/>
              <a:defRPr>
                <a:solidFill>
                  <a:srgbClr val="FFFFFF"/>
                </a:solidFill>
              </a:defRPr>
            </a:lvl1pPr>
            <a:lvl2pPr marL="0" indent="457200" algn="ctr">
              <a:buSzTx/>
              <a:buFontTx/>
              <a:buNone/>
              <a:defRPr>
                <a:solidFill>
                  <a:srgbClr val="FFFFFF"/>
                </a:solidFill>
              </a:defRPr>
            </a:lvl2pPr>
            <a:lvl3pPr marL="0" indent="914400" algn="ctr">
              <a:buSzTx/>
              <a:buFontTx/>
              <a:buNone/>
              <a:defRPr>
                <a:solidFill>
                  <a:srgbClr val="FFFFFF"/>
                </a:solidFill>
              </a:defRPr>
            </a:lvl3pPr>
            <a:lvl4pPr marL="0" indent="1371600" algn="ctr">
              <a:buSzTx/>
              <a:buFontTx/>
              <a:buNone/>
              <a:defRPr>
                <a:solidFill>
                  <a:srgbClr val="FFFFFF"/>
                </a:solidFill>
              </a:defRPr>
            </a:lvl4pPr>
            <a:lvl5pPr marL="0" indent="1828800" algn="ctr">
              <a:buSzTx/>
              <a:buFontTx/>
              <a:buNone/>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2B2E7"/>
        </a:solidFill>
        <a:effectLst/>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15">
            <a:extLst/>
          </a:blip>
          <a:stretch>
            <a:fillRect/>
          </a:stretch>
        </p:blipFill>
        <p:spPr>
          <a:xfrm>
            <a:off x="0" y="0"/>
            <a:ext cx="9144000" cy="5143500"/>
          </a:xfrm>
          <a:prstGeom prst="rect">
            <a:avLst/>
          </a:prstGeom>
          <a:ln w="12700">
            <a:miter lim="400000"/>
          </a:ln>
        </p:spPr>
      </p:pic>
      <p:sp>
        <p:nvSpPr>
          <p:cNvPr id="3" name="Title Text"/>
          <p:cNvSpPr txBox="1">
            <a:spLocks noGrp="1"/>
          </p:cNvSpPr>
          <p:nvPr>
            <p:ph type="title"/>
          </p:nvPr>
        </p:nvSpPr>
        <p:spPr>
          <a:xfrm>
            <a:off x="457200" y="1200150"/>
            <a:ext cx="8229600" cy="8572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4" name="Body Level One…"/>
          <p:cNvSpPr txBox="1">
            <a:spLocks noGrp="1"/>
          </p:cNvSpPr>
          <p:nvPr>
            <p:ph type="body" idx="1"/>
          </p:nvPr>
        </p:nvSpPr>
        <p:spPr>
          <a:xfrm>
            <a:off x="457200" y="1200150"/>
            <a:ext cx="8229600" cy="33944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ln>
            <a:noFill/>
          </a:ln>
          <a:solidFill>
            <a:srgbClr val="05283A"/>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5283A"/>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3.png"/><Relationship Id="rId4" Type="http://schemas.openxmlformats.org/officeDocument/2006/relationships/image" Target="../media/image24.png"/><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resentation slides.jpg" descr="Presentation slides.jpg"/>
          <p:cNvPicPr>
            <a:picLocks noChangeAspect="1"/>
          </p:cNvPicPr>
          <p:nvPr/>
        </p:nvPicPr>
        <p:blipFill>
          <a:blip r:embed="rId3">
            <a:extLst/>
          </a:blip>
          <a:stretch>
            <a:fillRect/>
          </a:stretch>
        </p:blipFill>
        <p:spPr>
          <a:xfrm>
            <a:off x="1397000" y="785812"/>
            <a:ext cx="6350069" cy="3571914"/>
          </a:xfrm>
          <a:prstGeom prst="rect">
            <a:avLst/>
          </a:prstGeom>
          <a:ln w="12700">
            <a:miter lim="400000"/>
          </a:ln>
          <a:effectLst>
            <a:outerShdw blurRad="355600" rotWithShape="0">
              <a:srgbClr val="000000">
                <a:alpha val="75000"/>
              </a:srgbClr>
            </a:outerShdw>
          </a:effectLst>
        </p:spPr>
      </p:pic>
      <p:sp>
        <p:nvSpPr>
          <p:cNvPr id="2" name="TextBox 1"/>
          <p:cNvSpPr txBox="1"/>
          <p:nvPr/>
        </p:nvSpPr>
        <p:spPr>
          <a:xfrm>
            <a:off x="513117" y="4604892"/>
            <a:ext cx="723395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1" u="none" strike="noStrike" cap="none" spc="0" normalizeH="0" baseline="0" dirty="0" smtClean="0">
                <a:ln>
                  <a:noFill/>
                </a:ln>
                <a:solidFill>
                  <a:srgbClr val="05283A"/>
                </a:solidFill>
                <a:effectLst/>
                <a:uFillTx/>
                <a:latin typeface="+mn-lt"/>
                <a:ea typeface="+mn-ea"/>
                <a:cs typeface="+mn-cs"/>
                <a:sym typeface="Calibri"/>
              </a:rPr>
              <a:t>Made to Move</a:t>
            </a:r>
            <a:r>
              <a:rPr kumimoji="0" lang="en-GB" sz="1800" b="0" i="0" u="none" strike="noStrike" cap="none" spc="0" normalizeH="0" baseline="0" dirty="0" smtClean="0">
                <a:ln>
                  <a:noFill/>
                </a:ln>
                <a:solidFill>
                  <a:srgbClr val="05283A"/>
                </a:solidFill>
                <a:effectLst/>
                <a:uFillTx/>
                <a:latin typeface="+mn-lt"/>
                <a:ea typeface="+mn-ea"/>
                <a:cs typeface="+mn-cs"/>
                <a:sym typeface="Calibri"/>
              </a:rPr>
              <a:t>, published</a:t>
            </a:r>
            <a:r>
              <a:rPr kumimoji="0" lang="en-GB" sz="1800" b="0" i="0" u="none" strike="noStrike" cap="none" spc="0" normalizeH="0" dirty="0" smtClean="0">
                <a:ln>
                  <a:noFill/>
                </a:ln>
                <a:solidFill>
                  <a:srgbClr val="05283A"/>
                </a:solidFill>
                <a:effectLst/>
                <a:uFillTx/>
                <a:latin typeface="+mn-lt"/>
                <a:ea typeface="+mn-ea"/>
                <a:cs typeface="+mn-cs"/>
                <a:sym typeface="Calibri"/>
              </a:rPr>
              <a:t> December 2017</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DA68"/>
        </a:solidFill>
        <a:effectLst/>
      </p:bgPr>
    </p:bg>
    <p:spTree>
      <p:nvGrpSpPr>
        <p:cNvPr id="1" name=""/>
        <p:cNvGrpSpPr/>
        <p:nvPr/>
      </p:nvGrpSpPr>
      <p:grpSpPr>
        <a:xfrm>
          <a:off x="0" y="0"/>
          <a:ext cx="0" cy="0"/>
          <a:chOff x="0" y="0"/>
          <a:chExt cx="0" cy="0"/>
        </a:xfrm>
      </p:grpSpPr>
      <p:pic>
        <p:nvPicPr>
          <p:cNvPr id="134" name="Picture 1" descr="Picture 1"/>
          <p:cNvPicPr>
            <a:picLocks noChangeAspect="1"/>
          </p:cNvPicPr>
          <p:nvPr/>
        </p:nvPicPr>
        <p:blipFill>
          <a:blip r:embed="rId3">
            <a:extLst/>
          </a:blip>
          <a:stretch>
            <a:fillRect/>
          </a:stretch>
        </p:blipFill>
        <p:spPr>
          <a:xfrm>
            <a:off x="0" y="0"/>
            <a:ext cx="9144000" cy="5143500"/>
          </a:xfrm>
          <a:prstGeom prst="rect">
            <a:avLst/>
          </a:prstGeom>
          <a:ln w="12700">
            <a:miter lim="400000"/>
          </a:ln>
        </p:spPr>
      </p:pic>
      <p:pic>
        <p:nvPicPr>
          <p:cNvPr id="135" name="Picture 1" descr="Picture 1"/>
          <p:cNvPicPr>
            <a:picLocks noChangeAspect="1"/>
          </p:cNvPicPr>
          <p:nvPr/>
        </p:nvPicPr>
        <p:blipFill>
          <a:blip r:embed="rId3">
            <a:extLst/>
          </a:blip>
          <a:srcRect l="4412" t="25255" r="73149" b="58486"/>
          <a:stretch>
            <a:fillRect/>
          </a:stretch>
        </p:blipFill>
        <p:spPr>
          <a:xfrm>
            <a:off x="403479" y="1299019"/>
            <a:ext cx="2051690" cy="836251"/>
          </a:xfrm>
          <a:prstGeom prst="rect">
            <a:avLst/>
          </a:prstGeom>
          <a:ln w="12700">
            <a:miter lim="400000"/>
          </a:ln>
        </p:spPr>
      </p:pic>
      <p:pic>
        <p:nvPicPr>
          <p:cNvPr id="136" name="Picture 1" descr="Picture 1"/>
          <p:cNvPicPr>
            <a:picLocks noChangeAspect="1"/>
          </p:cNvPicPr>
          <p:nvPr/>
        </p:nvPicPr>
        <p:blipFill>
          <a:blip r:embed="rId3">
            <a:extLst/>
          </a:blip>
          <a:srcRect l="3252" t="2099" r="66054" b="81867"/>
          <a:stretch>
            <a:fillRect/>
          </a:stretch>
        </p:blipFill>
        <p:spPr>
          <a:xfrm>
            <a:off x="297433" y="107969"/>
            <a:ext cx="2806541" cy="824657"/>
          </a:xfrm>
          <a:prstGeom prst="rect">
            <a:avLst/>
          </a:prstGeom>
          <a:ln w="12700">
            <a:miter lim="400000"/>
          </a:ln>
        </p:spPr>
      </p:pic>
      <p:pic>
        <p:nvPicPr>
          <p:cNvPr id="137" name="dbnCGEKwTXqrxaX9DRi3dg.jpeg" descr="dbnCGEKwTXqrxaX9DRi3dg.jpeg"/>
          <p:cNvPicPr>
            <a:picLocks noChangeAspect="1"/>
          </p:cNvPicPr>
          <p:nvPr/>
        </p:nvPicPr>
        <p:blipFill>
          <a:blip r:embed="rId4">
            <a:extLst/>
          </a:blip>
          <a:srcRect l="2843" t="29653" r="5106" b="1698"/>
          <a:stretch>
            <a:fillRect/>
          </a:stretch>
        </p:blipFill>
        <p:spPr>
          <a:xfrm rot="706923">
            <a:off x="5920667" y="464381"/>
            <a:ext cx="3042413" cy="1701717"/>
          </a:xfrm>
          <a:prstGeom prst="rect">
            <a:avLst/>
          </a:prstGeom>
          <a:ln w="12700">
            <a:miter lim="400000"/>
          </a:ln>
        </p:spPr>
      </p:pic>
      <p:pic>
        <p:nvPicPr>
          <p:cNvPr id="138" name="ieDgk7ojQTew%NAFOvimKA.jpeg" descr="ieDgk7ojQTew%NAFOvimKA.jpeg"/>
          <p:cNvPicPr>
            <a:picLocks noChangeAspect="1"/>
          </p:cNvPicPr>
          <p:nvPr/>
        </p:nvPicPr>
        <p:blipFill>
          <a:blip r:embed="rId5">
            <a:extLst/>
          </a:blip>
          <a:srcRect l="4921" t="20921" r="3569" b="7812"/>
          <a:stretch>
            <a:fillRect/>
          </a:stretch>
        </p:blipFill>
        <p:spPr>
          <a:xfrm rot="20999050">
            <a:off x="5267464" y="2042238"/>
            <a:ext cx="2839492" cy="1658508"/>
          </a:xfrm>
          <a:prstGeom prst="rect">
            <a:avLst/>
          </a:prstGeom>
          <a:ln w="12700">
            <a:miter lim="400000"/>
          </a:ln>
        </p:spPr>
      </p:pic>
      <p:pic>
        <p:nvPicPr>
          <p:cNvPr id="139" name="I92mbnvcTXqARXicfZbvFA.jpeg" descr="I92mbnvcTXqARXicfZbvFA.jpeg"/>
          <p:cNvPicPr>
            <a:picLocks noChangeAspect="1"/>
          </p:cNvPicPr>
          <p:nvPr/>
        </p:nvPicPr>
        <p:blipFill>
          <a:blip r:embed="rId6">
            <a:extLst/>
          </a:blip>
          <a:srcRect l="1846" t="2354" r="145"/>
          <a:stretch>
            <a:fillRect/>
          </a:stretch>
        </p:blipFill>
        <p:spPr>
          <a:xfrm rot="272177">
            <a:off x="6555141" y="3213705"/>
            <a:ext cx="2343108" cy="1750837"/>
          </a:xfrm>
          <a:prstGeom prst="rect">
            <a:avLst/>
          </a:prstGeom>
          <a:ln w="12700">
            <a:miter lim="400000"/>
          </a:ln>
        </p:spPr>
      </p:pic>
      <p:pic>
        <p:nvPicPr>
          <p:cNvPr id="140" name="Shape" descr="Shape"/>
          <p:cNvPicPr>
            <a:picLocks/>
          </p:cNvPicPr>
          <p:nvPr/>
        </p:nvPicPr>
        <p:blipFill>
          <a:blip r:embed="rId7">
            <a:extLst/>
          </a:blip>
          <a:stretch>
            <a:fillRect/>
          </a:stretch>
        </p:blipFill>
        <p:spPr>
          <a:xfrm>
            <a:off x="113115" y="821425"/>
            <a:ext cx="2336660" cy="13603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40"/>
                                        </p:tgtEl>
                                        <p:attrNameLst>
                                          <p:attrName>style.visibility</p:attrName>
                                        </p:attrNameLst>
                                      </p:cBhvr>
                                      <p:to>
                                        <p:strVal val="visible"/>
                                      </p:to>
                                    </p:set>
                                    <p:animEffect transition="in" filter="dissolve">
                                      <p:cBhvr>
                                        <p:cTn id="7" dur="1000"/>
                                        <p:tgtEl>
                                          <p:spTgt spid="140"/>
                                        </p:tgtEl>
                                      </p:cBhvr>
                                    </p:animEffect>
                                  </p:childTnLst>
                                </p:cTn>
                              </p:par>
                            </p:childTnLst>
                          </p:cTn>
                        </p:par>
                        <p:par>
                          <p:cTn id="8" fill="hold">
                            <p:stCondLst>
                              <p:cond delay="1000"/>
                            </p:stCondLst>
                            <p:childTnLst>
                              <p:par>
                                <p:cTn id="9" presetID="9" presetClass="exit" fill="hold" grpId="2" nodeType="afterEffect">
                                  <p:stCondLst>
                                    <p:cond delay="400"/>
                                  </p:stCondLst>
                                  <p:iterate>
                                    <p:tmAbs val="0"/>
                                  </p:iterate>
                                  <p:childTnLst>
                                    <p:animEffect transition="out" filter="dissolve">
                                      <p:cBhvr>
                                        <p:cTn id="10" dur="1000" fill="hold"/>
                                        <p:tgtEl>
                                          <p:spTgt spid="140"/>
                                        </p:tgtEl>
                                      </p:cBhvr>
                                    </p:animEffect>
                                    <p:set>
                                      <p:cBhvr>
                                        <p:cTn id="11" fill="hold">
                                          <p:stCondLst>
                                            <p:cond delay="999"/>
                                          </p:stCondLst>
                                        </p:cTn>
                                        <p:tgtEl>
                                          <p:spTgt spid="140"/>
                                        </p:tgtEl>
                                        <p:attrNameLst>
                                          <p:attrName>style.visibility</p:attrName>
                                        </p:attrNameLst>
                                      </p:cBhvr>
                                      <p:to>
                                        <p:strVal val="hidden"/>
                                      </p:to>
                                    </p:set>
                                  </p:childTnLst>
                                </p:cTn>
                              </p:par>
                            </p:childTnLst>
                          </p:cTn>
                        </p:par>
                        <p:par>
                          <p:cTn id="12" fill="hold">
                            <p:stCondLst>
                              <p:cond delay="2400"/>
                            </p:stCondLst>
                            <p:childTnLst>
                              <p:par>
                                <p:cTn id="13" presetID="9" presetClass="exit" fill="hold" grpId="3" nodeType="afterEffect">
                                  <p:stCondLst>
                                    <p:cond delay="0"/>
                                  </p:stCondLst>
                                  <p:iterate>
                                    <p:tmAbs val="0"/>
                                  </p:iterate>
                                  <p:childTnLst>
                                    <p:animEffect transition="out" filter="dissolve">
                                      <p:cBhvr>
                                        <p:cTn id="14" dur="1000" fill="hold"/>
                                        <p:tgtEl>
                                          <p:spTgt spid="134"/>
                                        </p:tgtEl>
                                      </p:cBhvr>
                                    </p:animEffect>
                                    <p:set>
                                      <p:cBhvr>
                                        <p:cTn id="15" fill="hold">
                                          <p:stCondLst>
                                            <p:cond delay="999"/>
                                          </p:stCondLst>
                                        </p:cTn>
                                        <p:tgtEl>
                                          <p:spTgt spid="134"/>
                                        </p:tgtEl>
                                        <p:attrNameLst>
                                          <p:attrName>style.visibility</p:attrName>
                                        </p:attrNameLst>
                                      </p:cBhvr>
                                      <p:to>
                                        <p:strVal val="hidden"/>
                                      </p:to>
                                    </p:set>
                                  </p:childTnLst>
                                </p:cTn>
                              </p:par>
                            </p:childTnLst>
                          </p:cTn>
                        </p:par>
                        <p:par>
                          <p:cTn id="16" fill="hold">
                            <p:stCondLst>
                              <p:cond delay="0"/>
                            </p:stCondLst>
                            <p:childTnLst>
                              <p:par>
                                <p:cTn id="17" presetID="6" presetClass="emph" presetSubtype="0" accel="50000" decel="50000" fill="hold" grpId="4" nodeType="afterEffect">
                                  <p:stCondLst>
                                    <p:cond delay="0"/>
                                  </p:stCondLst>
                                  <p:childTnLst>
                                    <p:animScale>
                                      <p:cBhvr>
                                        <p:cTn id="18" dur="1000" fill="hold"/>
                                        <p:tgtEl>
                                          <p:spTgt spid="135"/>
                                        </p:tgtEl>
                                      </p:cBhvr>
                                      <p:by x="217142" y="217142"/>
                                    </p:animScale>
                                  </p:childTnLst>
                                </p:cTn>
                              </p:par>
                            </p:childTnLst>
                          </p:cTn>
                        </p:par>
                        <p:par>
                          <p:cTn id="19" fill="hold">
                            <p:stCondLst>
                              <p:cond delay="0"/>
                            </p:stCondLst>
                            <p:childTnLst>
                              <p:par>
                                <p:cTn id="20" presetID="-1" presetClass="path" presetSubtype="0" accel="50000" decel="50000" fill="hold" nodeType="withEffect">
                                  <p:stCondLst>
                                    <p:cond delay="0"/>
                                  </p:stCondLst>
                                  <p:childTnLst>
                                    <p:animMotion origin="layout" path="M 0.000000 0.000000 L 0.129550 0.272849" pathEditMode="relative">
                                      <p:cBhvr>
                                        <p:cTn id="21" dur="1000" fill="hold"/>
                                        <p:tgtEl>
                                          <p:spTgt spid="135"/>
                                        </p:tgtEl>
                                        <p:attrNameLst>
                                          <p:attrName>ppt_x</p:attrName>
                                          <p:attrName>ppt_y</p:attrName>
                                        </p:attrNameLst>
                                      </p:cBhvr>
                                    </p:animMotion>
                                  </p:childTnLst>
                                </p:cTn>
                              </p:par>
                            </p:childTnLst>
                          </p:cTn>
                        </p:par>
                        <p:par>
                          <p:cTn id="22" fill="hold">
                            <p:stCondLst>
                              <p:cond delay="1000"/>
                            </p:stCondLst>
                            <p:childTnLst>
                              <p:par>
                                <p:cTn id="23" presetID="9" presetClass="entr" fill="hold" grpId="6" nodeType="afterEffect">
                                  <p:stCondLst>
                                    <p:cond delay="0"/>
                                  </p:stCondLst>
                                  <p:iterate>
                                    <p:tmAbs val="0"/>
                                  </p:iterate>
                                  <p:childTnLst>
                                    <p:set>
                                      <p:cBhvr>
                                        <p:cTn id="24" fill="hold"/>
                                        <p:tgtEl>
                                          <p:spTgt spid="137"/>
                                        </p:tgtEl>
                                        <p:attrNameLst>
                                          <p:attrName>style.visibility</p:attrName>
                                        </p:attrNameLst>
                                      </p:cBhvr>
                                      <p:to>
                                        <p:strVal val="visible"/>
                                      </p:to>
                                    </p:set>
                                    <p:animEffect transition="in" filter="dissolve">
                                      <p:cBhvr>
                                        <p:cTn id="25" dur="1000"/>
                                        <p:tgtEl>
                                          <p:spTgt spid="137"/>
                                        </p:tgtEl>
                                      </p:cBhvr>
                                    </p:animEffect>
                                  </p:childTnLst>
                                </p:cTn>
                              </p:par>
                            </p:childTnLst>
                          </p:cTn>
                        </p:par>
                        <p:par>
                          <p:cTn id="26" fill="hold">
                            <p:stCondLst>
                              <p:cond delay="2000"/>
                            </p:stCondLst>
                            <p:childTnLst>
                              <p:par>
                                <p:cTn id="27" presetID="9" presetClass="entr" fill="hold" grpId="7" nodeType="afterEffect">
                                  <p:stCondLst>
                                    <p:cond delay="0"/>
                                  </p:stCondLst>
                                  <p:iterate>
                                    <p:tmAbs val="0"/>
                                  </p:iterate>
                                  <p:childTnLst>
                                    <p:set>
                                      <p:cBhvr>
                                        <p:cTn id="28" fill="hold"/>
                                        <p:tgtEl>
                                          <p:spTgt spid="138"/>
                                        </p:tgtEl>
                                        <p:attrNameLst>
                                          <p:attrName>style.visibility</p:attrName>
                                        </p:attrNameLst>
                                      </p:cBhvr>
                                      <p:to>
                                        <p:strVal val="visible"/>
                                      </p:to>
                                    </p:set>
                                    <p:animEffect transition="in" filter="dissolve">
                                      <p:cBhvr>
                                        <p:cTn id="29" dur="1000"/>
                                        <p:tgtEl>
                                          <p:spTgt spid="138"/>
                                        </p:tgtEl>
                                      </p:cBhvr>
                                    </p:animEffect>
                                  </p:childTnLst>
                                </p:cTn>
                              </p:par>
                            </p:childTnLst>
                          </p:cTn>
                        </p:par>
                        <p:par>
                          <p:cTn id="30" fill="hold">
                            <p:stCondLst>
                              <p:cond delay="3000"/>
                            </p:stCondLst>
                            <p:childTnLst>
                              <p:par>
                                <p:cTn id="31" presetID="9" presetClass="entr" fill="hold" grpId="8" nodeType="afterEffect">
                                  <p:stCondLst>
                                    <p:cond delay="0"/>
                                  </p:stCondLst>
                                  <p:iterate>
                                    <p:tmAbs val="0"/>
                                  </p:iterate>
                                  <p:childTnLst>
                                    <p:set>
                                      <p:cBhvr>
                                        <p:cTn id="32" fill="hold"/>
                                        <p:tgtEl>
                                          <p:spTgt spid="139"/>
                                        </p:tgtEl>
                                        <p:attrNameLst>
                                          <p:attrName>style.visibility</p:attrName>
                                        </p:attrNameLst>
                                      </p:cBhvr>
                                      <p:to>
                                        <p:strVal val="visible"/>
                                      </p:to>
                                    </p:set>
                                    <p:animEffect transition="in" filter="dissolve">
                                      <p:cBhvr>
                                        <p:cTn id="33"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3" animBg="1" advAuto="0"/>
      <p:bldP spid="135" grpId="4" animBg="1" advAuto="0"/>
      <p:bldP spid="137" grpId="6" animBg="1" advAuto="0"/>
      <p:bldP spid="138" grpId="7" animBg="1" advAuto="0"/>
      <p:bldP spid="139" grpId="8" animBg="1" advAuto="0"/>
      <p:bldP spid="140" grpId="1" animBg="1" advAuto="0"/>
      <p:bldP spid="140" grpId="2"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Image" descr="Image"/>
          <p:cNvPicPr>
            <a:picLocks noChangeAspect="1"/>
          </p:cNvPicPr>
          <p:nvPr/>
        </p:nvPicPr>
        <p:blipFill>
          <a:blip r:embed="rId3">
            <a:extLst/>
          </a:blip>
          <a:srcRect l="9510" t="9021" r="11320" b="9006"/>
          <a:stretch>
            <a:fillRect/>
          </a:stretch>
        </p:blipFill>
        <p:spPr>
          <a:xfrm>
            <a:off x="1741998" y="499752"/>
            <a:ext cx="5660004" cy="4143996"/>
          </a:xfrm>
          <a:custGeom>
            <a:avLst/>
            <a:gdLst/>
            <a:ahLst/>
            <a:cxnLst>
              <a:cxn ang="0">
                <a:pos x="wd2" y="hd2"/>
              </a:cxn>
              <a:cxn ang="5400000">
                <a:pos x="wd2" y="hd2"/>
              </a:cxn>
              <a:cxn ang="10800000">
                <a:pos x="wd2" y="hd2"/>
              </a:cxn>
              <a:cxn ang="16200000">
                <a:pos x="wd2" y="hd2"/>
              </a:cxn>
            </a:cxnLst>
            <a:rect l="0" t="0" r="r" b="b"/>
            <a:pathLst>
              <a:path w="21539" h="21526" extrusionOk="0">
                <a:moveTo>
                  <a:pt x="49" y="0"/>
                </a:moveTo>
                <a:cubicBezTo>
                  <a:pt x="327" y="2"/>
                  <a:pt x="383" y="8"/>
                  <a:pt x="715" y="8"/>
                </a:cubicBezTo>
                <a:cubicBezTo>
                  <a:pt x="1018" y="8"/>
                  <a:pt x="1110" y="2"/>
                  <a:pt x="1318" y="0"/>
                </a:cubicBezTo>
                <a:lnTo>
                  <a:pt x="49" y="0"/>
                </a:lnTo>
                <a:close/>
                <a:moveTo>
                  <a:pt x="15608" y="18"/>
                </a:moveTo>
                <a:cubicBezTo>
                  <a:pt x="15582" y="40"/>
                  <a:pt x="15537" y="141"/>
                  <a:pt x="15509" y="245"/>
                </a:cubicBezTo>
                <a:cubicBezTo>
                  <a:pt x="15457" y="427"/>
                  <a:pt x="15453" y="430"/>
                  <a:pt x="15382" y="296"/>
                </a:cubicBezTo>
                <a:cubicBezTo>
                  <a:pt x="15311" y="165"/>
                  <a:pt x="15308" y="168"/>
                  <a:pt x="15308" y="348"/>
                </a:cubicBezTo>
                <a:cubicBezTo>
                  <a:pt x="15308" y="533"/>
                  <a:pt x="15289" y="606"/>
                  <a:pt x="15040" y="1389"/>
                </a:cubicBezTo>
                <a:cubicBezTo>
                  <a:pt x="14956" y="1654"/>
                  <a:pt x="14916" y="1911"/>
                  <a:pt x="14916" y="2201"/>
                </a:cubicBezTo>
                <a:cubicBezTo>
                  <a:pt x="14916" y="2619"/>
                  <a:pt x="14914" y="2629"/>
                  <a:pt x="14749" y="2694"/>
                </a:cubicBezTo>
                <a:cubicBezTo>
                  <a:pt x="14550" y="2773"/>
                  <a:pt x="14423" y="2667"/>
                  <a:pt x="14423" y="2422"/>
                </a:cubicBezTo>
                <a:cubicBezTo>
                  <a:pt x="14423" y="2304"/>
                  <a:pt x="14386" y="2251"/>
                  <a:pt x="14279" y="2222"/>
                </a:cubicBezTo>
                <a:cubicBezTo>
                  <a:pt x="14108" y="2175"/>
                  <a:pt x="13747" y="1721"/>
                  <a:pt x="13744" y="1548"/>
                </a:cubicBezTo>
                <a:cubicBezTo>
                  <a:pt x="13742" y="1385"/>
                  <a:pt x="13488" y="995"/>
                  <a:pt x="13346" y="936"/>
                </a:cubicBezTo>
                <a:cubicBezTo>
                  <a:pt x="13279" y="907"/>
                  <a:pt x="13169" y="933"/>
                  <a:pt x="13080" y="995"/>
                </a:cubicBezTo>
                <a:cubicBezTo>
                  <a:pt x="12904" y="1120"/>
                  <a:pt x="12371" y="1818"/>
                  <a:pt x="12193" y="2158"/>
                </a:cubicBezTo>
                <a:cubicBezTo>
                  <a:pt x="12077" y="2381"/>
                  <a:pt x="12075" y="2402"/>
                  <a:pt x="12154" y="2630"/>
                </a:cubicBezTo>
                <a:cubicBezTo>
                  <a:pt x="12200" y="2761"/>
                  <a:pt x="12237" y="2961"/>
                  <a:pt x="12237" y="3073"/>
                </a:cubicBezTo>
                <a:cubicBezTo>
                  <a:pt x="12237" y="3186"/>
                  <a:pt x="12272" y="3452"/>
                  <a:pt x="12313" y="3665"/>
                </a:cubicBezTo>
                <a:cubicBezTo>
                  <a:pt x="12377" y="4000"/>
                  <a:pt x="12377" y="4067"/>
                  <a:pt x="12313" y="4156"/>
                </a:cubicBezTo>
                <a:cubicBezTo>
                  <a:pt x="12248" y="4245"/>
                  <a:pt x="12211" y="4232"/>
                  <a:pt x="12020" y="4049"/>
                </a:cubicBezTo>
                <a:cubicBezTo>
                  <a:pt x="11857" y="3893"/>
                  <a:pt x="11790" y="3772"/>
                  <a:pt x="11761" y="3583"/>
                </a:cubicBezTo>
                <a:cubicBezTo>
                  <a:pt x="11740" y="3442"/>
                  <a:pt x="11663" y="3176"/>
                  <a:pt x="11591" y="2991"/>
                </a:cubicBezTo>
                <a:cubicBezTo>
                  <a:pt x="11422" y="2558"/>
                  <a:pt x="11381" y="2242"/>
                  <a:pt x="11453" y="1942"/>
                </a:cubicBezTo>
                <a:cubicBezTo>
                  <a:pt x="11524" y="1651"/>
                  <a:pt x="11461" y="1151"/>
                  <a:pt x="11351" y="1127"/>
                </a:cubicBezTo>
                <a:cubicBezTo>
                  <a:pt x="11309" y="1118"/>
                  <a:pt x="11195" y="1251"/>
                  <a:pt x="11097" y="1422"/>
                </a:cubicBezTo>
                <a:cubicBezTo>
                  <a:pt x="10940" y="1696"/>
                  <a:pt x="10890" y="1737"/>
                  <a:pt x="10682" y="1762"/>
                </a:cubicBezTo>
                <a:cubicBezTo>
                  <a:pt x="10356" y="1801"/>
                  <a:pt x="9928" y="1606"/>
                  <a:pt x="9907" y="1408"/>
                </a:cubicBezTo>
                <a:cubicBezTo>
                  <a:pt x="9891" y="1258"/>
                  <a:pt x="9562" y="1044"/>
                  <a:pt x="9493" y="1138"/>
                </a:cubicBezTo>
                <a:cubicBezTo>
                  <a:pt x="9475" y="1162"/>
                  <a:pt x="9508" y="1317"/>
                  <a:pt x="9567" y="1482"/>
                </a:cubicBezTo>
                <a:cubicBezTo>
                  <a:pt x="9679" y="1797"/>
                  <a:pt x="9680" y="1793"/>
                  <a:pt x="9491" y="2373"/>
                </a:cubicBezTo>
                <a:cubicBezTo>
                  <a:pt x="9429" y="2563"/>
                  <a:pt x="9426" y="2641"/>
                  <a:pt x="9478" y="2795"/>
                </a:cubicBezTo>
                <a:cubicBezTo>
                  <a:pt x="9534" y="2963"/>
                  <a:pt x="9527" y="2999"/>
                  <a:pt x="9427" y="3111"/>
                </a:cubicBezTo>
                <a:cubicBezTo>
                  <a:pt x="9307" y="3242"/>
                  <a:pt x="9142" y="3278"/>
                  <a:pt x="9097" y="3181"/>
                </a:cubicBezTo>
                <a:cubicBezTo>
                  <a:pt x="9083" y="3149"/>
                  <a:pt x="8989" y="3136"/>
                  <a:pt x="8889" y="3152"/>
                </a:cubicBezTo>
                <a:cubicBezTo>
                  <a:pt x="8737" y="3176"/>
                  <a:pt x="8704" y="3213"/>
                  <a:pt x="8691" y="3368"/>
                </a:cubicBezTo>
                <a:cubicBezTo>
                  <a:pt x="8677" y="3532"/>
                  <a:pt x="8643" y="3561"/>
                  <a:pt x="8422" y="3612"/>
                </a:cubicBezTo>
                <a:cubicBezTo>
                  <a:pt x="8103" y="3684"/>
                  <a:pt x="8025" y="3602"/>
                  <a:pt x="8025" y="3201"/>
                </a:cubicBezTo>
                <a:cubicBezTo>
                  <a:pt x="8025" y="3019"/>
                  <a:pt x="7993" y="2865"/>
                  <a:pt x="7946" y="2812"/>
                </a:cubicBezTo>
                <a:cubicBezTo>
                  <a:pt x="7904" y="2763"/>
                  <a:pt x="7868" y="2684"/>
                  <a:pt x="7868" y="2636"/>
                </a:cubicBezTo>
                <a:cubicBezTo>
                  <a:pt x="7868" y="2589"/>
                  <a:pt x="7827" y="2500"/>
                  <a:pt x="7777" y="2438"/>
                </a:cubicBezTo>
                <a:cubicBezTo>
                  <a:pt x="7694" y="2336"/>
                  <a:pt x="7674" y="2340"/>
                  <a:pt x="7543" y="2494"/>
                </a:cubicBezTo>
                <a:cubicBezTo>
                  <a:pt x="7428" y="2629"/>
                  <a:pt x="7400" y="2723"/>
                  <a:pt x="7400" y="2968"/>
                </a:cubicBezTo>
                <a:cubicBezTo>
                  <a:pt x="7400" y="3238"/>
                  <a:pt x="7375" y="3304"/>
                  <a:pt x="7187" y="3523"/>
                </a:cubicBezTo>
                <a:cubicBezTo>
                  <a:pt x="7070" y="3659"/>
                  <a:pt x="6919" y="3844"/>
                  <a:pt x="6851" y="3935"/>
                </a:cubicBezTo>
                <a:lnTo>
                  <a:pt x="6729" y="4102"/>
                </a:lnTo>
                <a:lnTo>
                  <a:pt x="6249" y="3776"/>
                </a:lnTo>
                <a:lnTo>
                  <a:pt x="5770" y="3453"/>
                </a:lnTo>
                <a:lnTo>
                  <a:pt x="5453" y="3859"/>
                </a:lnTo>
                <a:cubicBezTo>
                  <a:pt x="5279" y="4083"/>
                  <a:pt x="5129" y="4290"/>
                  <a:pt x="5119" y="4321"/>
                </a:cubicBezTo>
                <a:cubicBezTo>
                  <a:pt x="5109" y="4351"/>
                  <a:pt x="5019" y="4423"/>
                  <a:pt x="4920" y="4479"/>
                </a:cubicBezTo>
                <a:cubicBezTo>
                  <a:pt x="4734" y="4586"/>
                  <a:pt x="4544" y="4842"/>
                  <a:pt x="4541" y="4989"/>
                </a:cubicBezTo>
                <a:cubicBezTo>
                  <a:pt x="4538" y="5095"/>
                  <a:pt x="4192" y="5389"/>
                  <a:pt x="4130" y="5337"/>
                </a:cubicBezTo>
                <a:cubicBezTo>
                  <a:pt x="4104" y="5315"/>
                  <a:pt x="4035" y="5156"/>
                  <a:pt x="3976" y="4985"/>
                </a:cubicBezTo>
                <a:cubicBezTo>
                  <a:pt x="3917" y="4813"/>
                  <a:pt x="3806" y="4607"/>
                  <a:pt x="3731" y="4527"/>
                </a:cubicBezTo>
                <a:lnTo>
                  <a:pt x="3595" y="4381"/>
                </a:lnTo>
                <a:lnTo>
                  <a:pt x="3403" y="4525"/>
                </a:lnTo>
                <a:cubicBezTo>
                  <a:pt x="3145" y="4720"/>
                  <a:pt x="3073" y="4826"/>
                  <a:pt x="3008" y="5098"/>
                </a:cubicBezTo>
                <a:cubicBezTo>
                  <a:pt x="2933" y="5411"/>
                  <a:pt x="2799" y="5433"/>
                  <a:pt x="2692" y="5152"/>
                </a:cubicBezTo>
                <a:cubicBezTo>
                  <a:pt x="2645" y="5029"/>
                  <a:pt x="2621" y="4880"/>
                  <a:pt x="2638" y="4820"/>
                </a:cubicBezTo>
                <a:cubicBezTo>
                  <a:pt x="2696" y="4612"/>
                  <a:pt x="2580" y="4529"/>
                  <a:pt x="2321" y="4595"/>
                </a:cubicBezTo>
                <a:cubicBezTo>
                  <a:pt x="2188" y="4629"/>
                  <a:pt x="2047" y="4693"/>
                  <a:pt x="2008" y="4737"/>
                </a:cubicBezTo>
                <a:cubicBezTo>
                  <a:pt x="1965" y="4785"/>
                  <a:pt x="1856" y="4799"/>
                  <a:pt x="1735" y="4772"/>
                </a:cubicBezTo>
                <a:cubicBezTo>
                  <a:pt x="1623" y="4748"/>
                  <a:pt x="1427" y="4748"/>
                  <a:pt x="1297" y="4772"/>
                </a:cubicBezTo>
                <a:lnTo>
                  <a:pt x="1059" y="4818"/>
                </a:lnTo>
                <a:lnTo>
                  <a:pt x="1017" y="5174"/>
                </a:lnTo>
                <a:cubicBezTo>
                  <a:pt x="989" y="5415"/>
                  <a:pt x="949" y="5536"/>
                  <a:pt x="893" y="5547"/>
                </a:cubicBezTo>
                <a:cubicBezTo>
                  <a:pt x="713" y="5583"/>
                  <a:pt x="325" y="6263"/>
                  <a:pt x="325" y="6543"/>
                </a:cubicBezTo>
                <a:cubicBezTo>
                  <a:pt x="325" y="6704"/>
                  <a:pt x="479" y="7092"/>
                  <a:pt x="591" y="7213"/>
                </a:cubicBezTo>
                <a:cubicBezTo>
                  <a:pt x="687" y="7318"/>
                  <a:pt x="687" y="7328"/>
                  <a:pt x="581" y="7710"/>
                </a:cubicBezTo>
                <a:cubicBezTo>
                  <a:pt x="521" y="7925"/>
                  <a:pt x="443" y="8146"/>
                  <a:pt x="407" y="8205"/>
                </a:cubicBezTo>
                <a:cubicBezTo>
                  <a:pt x="369" y="8267"/>
                  <a:pt x="340" y="8508"/>
                  <a:pt x="339" y="8780"/>
                </a:cubicBezTo>
                <a:cubicBezTo>
                  <a:pt x="338" y="9266"/>
                  <a:pt x="266" y="9555"/>
                  <a:pt x="147" y="9555"/>
                </a:cubicBezTo>
                <a:cubicBezTo>
                  <a:pt x="-13" y="9555"/>
                  <a:pt x="-44" y="9739"/>
                  <a:pt x="60" y="10069"/>
                </a:cubicBezTo>
                <a:cubicBezTo>
                  <a:pt x="141" y="10327"/>
                  <a:pt x="186" y="10388"/>
                  <a:pt x="292" y="10388"/>
                </a:cubicBezTo>
                <a:cubicBezTo>
                  <a:pt x="365" y="10388"/>
                  <a:pt x="437" y="10343"/>
                  <a:pt x="452" y="10287"/>
                </a:cubicBezTo>
                <a:cubicBezTo>
                  <a:pt x="497" y="10128"/>
                  <a:pt x="585" y="10250"/>
                  <a:pt x="585" y="10471"/>
                </a:cubicBezTo>
                <a:cubicBezTo>
                  <a:pt x="585" y="10721"/>
                  <a:pt x="711" y="10872"/>
                  <a:pt x="975" y="10936"/>
                </a:cubicBezTo>
                <a:cubicBezTo>
                  <a:pt x="1089" y="10964"/>
                  <a:pt x="1213" y="11020"/>
                  <a:pt x="1248" y="11060"/>
                </a:cubicBezTo>
                <a:cubicBezTo>
                  <a:pt x="1284" y="11100"/>
                  <a:pt x="1385" y="11117"/>
                  <a:pt x="1473" y="11099"/>
                </a:cubicBezTo>
                <a:cubicBezTo>
                  <a:pt x="1607" y="11072"/>
                  <a:pt x="1643" y="11097"/>
                  <a:pt x="1683" y="11242"/>
                </a:cubicBezTo>
                <a:cubicBezTo>
                  <a:pt x="1729" y="11405"/>
                  <a:pt x="1786" y="11518"/>
                  <a:pt x="2088" y="12044"/>
                </a:cubicBezTo>
                <a:cubicBezTo>
                  <a:pt x="2209" y="12255"/>
                  <a:pt x="2219" y="12258"/>
                  <a:pt x="2627" y="12237"/>
                </a:cubicBezTo>
                <a:lnTo>
                  <a:pt x="3042" y="12217"/>
                </a:lnTo>
                <a:lnTo>
                  <a:pt x="3059" y="12419"/>
                </a:lnTo>
                <a:cubicBezTo>
                  <a:pt x="3068" y="12530"/>
                  <a:pt x="3089" y="12640"/>
                  <a:pt x="3104" y="12660"/>
                </a:cubicBezTo>
                <a:cubicBezTo>
                  <a:pt x="3119" y="12680"/>
                  <a:pt x="3087" y="12773"/>
                  <a:pt x="3032" y="12868"/>
                </a:cubicBezTo>
                <a:cubicBezTo>
                  <a:pt x="2904" y="13090"/>
                  <a:pt x="2961" y="13343"/>
                  <a:pt x="3147" y="13373"/>
                </a:cubicBezTo>
                <a:cubicBezTo>
                  <a:pt x="3219" y="13385"/>
                  <a:pt x="3332" y="13474"/>
                  <a:pt x="3397" y="13569"/>
                </a:cubicBezTo>
                <a:cubicBezTo>
                  <a:pt x="3463" y="13665"/>
                  <a:pt x="3555" y="13742"/>
                  <a:pt x="3601" y="13742"/>
                </a:cubicBezTo>
                <a:cubicBezTo>
                  <a:pt x="3712" y="13742"/>
                  <a:pt x="3811" y="13880"/>
                  <a:pt x="3811" y="14037"/>
                </a:cubicBezTo>
                <a:cubicBezTo>
                  <a:pt x="3811" y="14141"/>
                  <a:pt x="3950" y="14309"/>
                  <a:pt x="4036" y="14309"/>
                </a:cubicBezTo>
                <a:cubicBezTo>
                  <a:pt x="4049" y="14309"/>
                  <a:pt x="4074" y="14204"/>
                  <a:pt x="4092" y="14074"/>
                </a:cubicBezTo>
                <a:cubicBezTo>
                  <a:pt x="4140" y="13725"/>
                  <a:pt x="4244" y="13575"/>
                  <a:pt x="4495" y="13491"/>
                </a:cubicBezTo>
                <a:cubicBezTo>
                  <a:pt x="4659" y="13436"/>
                  <a:pt x="4722" y="13379"/>
                  <a:pt x="4722" y="13285"/>
                </a:cubicBezTo>
                <a:cubicBezTo>
                  <a:pt x="4722" y="13213"/>
                  <a:pt x="4768" y="13127"/>
                  <a:pt x="4825" y="13093"/>
                </a:cubicBezTo>
                <a:cubicBezTo>
                  <a:pt x="4882" y="13059"/>
                  <a:pt x="4999" y="12968"/>
                  <a:pt x="5084" y="12891"/>
                </a:cubicBezTo>
                <a:cubicBezTo>
                  <a:pt x="5267" y="12727"/>
                  <a:pt x="5388" y="12651"/>
                  <a:pt x="5826" y="12423"/>
                </a:cubicBezTo>
                <a:lnTo>
                  <a:pt x="6151" y="12254"/>
                </a:lnTo>
                <a:lnTo>
                  <a:pt x="6225" y="12413"/>
                </a:lnTo>
                <a:cubicBezTo>
                  <a:pt x="6280" y="12529"/>
                  <a:pt x="6289" y="12651"/>
                  <a:pt x="6258" y="12876"/>
                </a:cubicBezTo>
                <a:cubicBezTo>
                  <a:pt x="6211" y="13219"/>
                  <a:pt x="6297" y="13614"/>
                  <a:pt x="6506" y="14010"/>
                </a:cubicBezTo>
                <a:cubicBezTo>
                  <a:pt x="6583" y="14157"/>
                  <a:pt x="6616" y="14289"/>
                  <a:pt x="6595" y="14379"/>
                </a:cubicBezTo>
                <a:cubicBezTo>
                  <a:pt x="6559" y="14534"/>
                  <a:pt x="6766" y="14878"/>
                  <a:pt x="6895" y="14878"/>
                </a:cubicBezTo>
                <a:cubicBezTo>
                  <a:pt x="7018" y="14878"/>
                  <a:pt x="7314" y="15591"/>
                  <a:pt x="7308" y="15872"/>
                </a:cubicBezTo>
                <a:cubicBezTo>
                  <a:pt x="7298" y="16296"/>
                  <a:pt x="6827" y="17290"/>
                  <a:pt x="6635" y="17290"/>
                </a:cubicBezTo>
                <a:cubicBezTo>
                  <a:pt x="6549" y="17290"/>
                  <a:pt x="6548" y="17393"/>
                  <a:pt x="6634" y="17490"/>
                </a:cubicBezTo>
                <a:cubicBezTo>
                  <a:pt x="6701" y="17566"/>
                  <a:pt x="7147" y="17550"/>
                  <a:pt x="7244" y="17468"/>
                </a:cubicBezTo>
                <a:cubicBezTo>
                  <a:pt x="7273" y="17444"/>
                  <a:pt x="7376" y="17508"/>
                  <a:pt x="7474" y="17610"/>
                </a:cubicBezTo>
                <a:cubicBezTo>
                  <a:pt x="7572" y="17712"/>
                  <a:pt x="7742" y="17828"/>
                  <a:pt x="7851" y="17868"/>
                </a:cubicBezTo>
                <a:cubicBezTo>
                  <a:pt x="8199" y="17992"/>
                  <a:pt x="8368" y="18132"/>
                  <a:pt x="8508" y="18408"/>
                </a:cubicBezTo>
                <a:cubicBezTo>
                  <a:pt x="8583" y="18555"/>
                  <a:pt x="8734" y="18737"/>
                  <a:pt x="8842" y="18814"/>
                </a:cubicBezTo>
                <a:cubicBezTo>
                  <a:pt x="8950" y="18891"/>
                  <a:pt x="9120" y="19044"/>
                  <a:pt x="9220" y="19152"/>
                </a:cubicBezTo>
                <a:cubicBezTo>
                  <a:pt x="9436" y="19387"/>
                  <a:pt x="9596" y="19402"/>
                  <a:pt x="9735" y="19199"/>
                </a:cubicBezTo>
                <a:cubicBezTo>
                  <a:pt x="9800" y="19103"/>
                  <a:pt x="9861" y="19071"/>
                  <a:pt x="9905" y="19109"/>
                </a:cubicBezTo>
                <a:cubicBezTo>
                  <a:pt x="9943" y="19141"/>
                  <a:pt x="10052" y="19170"/>
                  <a:pt x="10145" y="19175"/>
                </a:cubicBezTo>
                <a:cubicBezTo>
                  <a:pt x="10263" y="19180"/>
                  <a:pt x="10365" y="19253"/>
                  <a:pt x="10476" y="19408"/>
                </a:cubicBezTo>
                <a:cubicBezTo>
                  <a:pt x="10565" y="19531"/>
                  <a:pt x="10670" y="19632"/>
                  <a:pt x="10710" y="19632"/>
                </a:cubicBezTo>
                <a:cubicBezTo>
                  <a:pt x="10813" y="19632"/>
                  <a:pt x="11301" y="20278"/>
                  <a:pt x="11301" y="20414"/>
                </a:cubicBezTo>
                <a:cubicBezTo>
                  <a:pt x="11301" y="20476"/>
                  <a:pt x="11274" y="20565"/>
                  <a:pt x="11240" y="20612"/>
                </a:cubicBezTo>
                <a:cubicBezTo>
                  <a:pt x="11149" y="20736"/>
                  <a:pt x="11232" y="20805"/>
                  <a:pt x="11334" y="20690"/>
                </a:cubicBezTo>
                <a:cubicBezTo>
                  <a:pt x="11382" y="20636"/>
                  <a:pt x="11461" y="20600"/>
                  <a:pt x="11511" y="20612"/>
                </a:cubicBezTo>
                <a:cubicBezTo>
                  <a:pt x="11560" y="20623"/>
                  <a:pt x="11615" y="20583"/>
                  <a:pt x="11632" y="20523"/>
                </a:cubicBezTo>
                <a:cubicBezTo>
                  <a:pt x="11648" y="20463"/>
                  <a:pt x="11687" y="20414"/>
                  <a:pt x="11716" y="20414"/>
                </a:cubicBezTo>
                <a:cubicBezTo>
                  <a:pt x="11746" y="20414"/>
                  <a:pt x="11816" y="20349"/>
                  <a:pt x="11873" y="20271"/>
                </a:cubicBezTo>
                <a:cubicBezTo>
                  <a:pt x="11930" y="20193"/>
                  <a:pt x="12021" y="20129"/>
                  <a:pt x="12073" y="20129"/>
                </a:cubicBezTo>
                <a:cubicBezTo>
                  <a:pt x="12165" y="20129"/>
                  <a:pt x="12342" y="19858"/>
                  <a:pt x="12408" y="19618"/>
                </a:cubicBezTo>
                <a:cubicBezTo>
                  <a:pt x="12433" y="19524"/>
                  <a:pt x="12480" y="19506"/>
                  <a:pt x="12613" y="19540"/>
                </a:cubicBezTo>
                <a:cubicBezTo>
                  <a:pt x="12708" y="19563"/>
                  <a:pt x="12913" y="19591"/>
                  <a:pt x="13072" y="19601"/>
                </a:cubicBezTo>
                <a:cubicBezTo>
                  <a:pt x="13250" y="19613"/>
                  <a:pt x="13439" y="19679"/>
                  <a:pt x="13562" y="19773"/>
                </a:cubicBezTo>
                <a:cubicBezTo>
                  <a:pt x="13671" y="19856"/>
                  <a:pt x="13793" y="19907"/>
                  <a:pt x="13834" y="19886"/>
                </a:cubicBezTo>
                <a:cubicBezTo>
                  <a:pt x="13959" y="19820"/>
                  <a:pt x="14270" y="20035"/>
                  <a:pt x="14234" y="20162"/>
                </a:cubicBezTo>
                <a:cubicBezTo>
                  <a:pt x="14217" y="20223"/>
                  <a:pt x="14231" y="20320"/>
                  <a:pt x="14266" y="20377"/>
                </a:cubicBezTo>
                <a:cubicBezTo>
                  <a:pt x="14336" y="20492"/>
                  <a:pt x="14296" y="20626"/>
                  <a:pt x="14192" y="20626"/>
                </a:cubicBezTo>
                <a:cubicBezTo>
                  <a:pt x="14090" y="20626"/>
                  <a:pt x="14047" y="20839"/>
                  <a:pt x="14121" y="20972"/>
                </a:cubicBezTo>
                <a:cubicBezTo>
                  <a:pt x="14249" y="21205"/>
                  <a:pt x="14400" y="21334"/>
                  <a:pt x="14552" y="21337"/>
                </a:cubicBezTo>
                <a:cubicBezTo>
                  <a:pt x="14638" y="21339"/>
                  <a:pt x="14754" y="21387"/>
                  <a:pt x="14808" y="21442"/>
                </a:cubicBezTo>
                <a:cubicBezTo>
                  <a:pt x="14916" y="21554"/>
                  <a:pt x="15103" y="21554"/>
                  <a:pt x="15163" y="21442"/>
                </a:cubicBezTo>
                <a:cubicBezTo>
                  <a:pt x="15184" y="21403"/>
                  <a:pt x="15201" y="21272"/>
                  <a:pt x="15202" y="21150"/>
                </a:cubicBezTo>
                <a:cubicBezTo>
                  <a:pt x="15202" y="21028"/>
                  <a:pt x="15238" y="20887"/>
                  <a:pt x="15280" y="20838"/>
                </a:cubicBezTo>
                <a:cubicBezTo>
                  <a:pt x="15380" y="20726"/>
                  <a:pt x="15380" y="20564"/>
                  <a:pt x="15282" y="20416"/>
                </a:cubicBezTo>
                <a:cubicBezTo>
                  <a:pt x="15213" y="20312"/>
                  <a:pt x="15223" y="20273"/>
                  <a:pt x="15368" y="20057"/>
                </a:cubicBezTo>
                <a:cubicBezTo>
                  <a:pt x="15490" y="19875"/>
                  <a:pt x="15531" y="19744"/>
                  <a:pt x="15536" y="19529"/>
                </a:cubicBezTo>
                <a:cubicBezTo>
                  <a:pt x="15541" y="19284"/>
                  <a:pt x="15555" y="19247"/>
                  <a:pt x="15644" y="19267"/>
                </a:cubicBezTo>
                <a:cubicBezTo>
                  <a:pt x="15702" y="19281"/>
                  <a:pt x="15785" y="19335"/>
                  <a:pt x="15830" y="19389"/>
                </a:cubicBezTo>
                <a:cubicBezTo>
                  <a:pt x="15883" y="19454"/>
                  <a:pt x="15930" y="19466"/>
                  <a:pt x="15963" y="19420"/>
                </a:cubicBezTo>
                <a:cubicBezTo>
                  <a:pt x="15991" y="19382"/>
                  <a:pt x="16082" y="19338"/>
                  <a:pt x="16167" y="19323"/>
                </a:cubicBezTo>
                <a:cubicBezTo>
                  <a:pt x="16252" y="19308"/>
                  <a:pt x="16384" y="19272"/>
                  <a:pt x="16460" y="19245"/>
                </a:cubicBezTo>
                <a:cubicBezTo>
                  <a:pt x="16634" y="19182"/>
                  <a:pt x="16845" y="19358"/>
                  <a:pt x="16890" y="19603"/>
                </a:cubicBezTo>
                <a:cubicBezTo>
                  <a:pt x="16910" y="19708"/>
                  <a:pt x="16946" y="19760"/>
                  <a:pt x="16980" y="19731"/>
                </a:cubicBezTo>
                <a:cubicBezTo>
                  <a:pt x="17011" y="19705"/>
                  <a:pt x="17169" y="19680"/>
                  <a:pt x="17330" y="19676"/>
                </a:cubicBezTo>
                <a:cubicBezTo>
                  <a:pt x="17612" y="19668"/>
                  <a:pt x="17624" y="19661"/>
                  <a:pt x="17677" y="19436"/>
                </a:cubicBezTo>
                <a:cubicBezTo>
                  <a:pt x="17765" y="19066"/>
                  <a:pt x="18248" y="18696"/>
                  <a:pt x="18349" y="18921"/>
                </a:cubicBezTo>
                <a:cubicBezTo>
                  <a:pt x="18385" y="19001"/>
                  <a:pt x="18792" y="18434"/>
                  <a:pt x="18792" y="18305"/>
                </a:cubicBezTo>
                <a:cubicBezTo>
                  <a:pt x="18792" y="18257"/>
                  <a:pt x="18850" y="18164"/>
                  <a:pt x="18922" y="18101"/>
                </a:cubicBezTo>
                <a:cubicBezTo>
                  <a:pt x="19000" y="18031"/>
                  <a:pt x="19053" y="17916"/>
                  <a:pt x="19053" y="17816"/>
                </a:cubicBezTo>
                <a:cubicBezTo>
                  <a:pt x="19053" y="17724"/>
                  <a:pt x="19112" y="17464"/>
                  <a:pt x="19185" y="17239"/>
                </a:cubicBezTo>
                <a:cubicBezTo>
                  <a:pt x="19258" y="17013"/>
                  <a:pt x="19331" y="16694"/>
                  <a:pt x="19348" y="16528"/>
                </a:cubicBezTo>
                <a:lnTo>
                  <a:pt x="19379" y="16227"/>
                </a:lnTo>
                <a:lnTo>
                  <a:pt x="19183" y="16227"/>
                </a:lnTo>
                <a:cubicBezTo>
                  <a:pt x="19074" y="16227"/>
                  <a:pt x="18907" y="16158"/>
                  <a:pt x="18807" y="16074"/>
                </a:cubicBezTo>
                <a:cubicBezTo>
                  <a:pt x="18665" y="15954"/>
                  <a:pt x="18634" y="15890"/>
                  <a:pt x="18657" y="15763"/>
                </a:cubicBezTo>
                <a:cubicBezTo>
                  <a:pt x="18675" y="15665"/>
                  <a:pt x="18656" y="15569"/>
                  <a:pt x="18609" y="15515"/>
                </a:cubicBezTo>
                <a:cubicBezTo>
                  <a:pt x="18500" y="15391"/>
                  <a:pt x="18514" y="15301"/>
                  <a:pt x="18686" y="15018"/>
                </a:cubicBezTo>
                <a:cubicBezTo>
                  <a:pt x="18816" y="14806"/>
                  <a:pt x="18842" y="14788"/>
                  <a:pt x="18872" y="14895"/>
                </a:cubicBezTo>
                <a:cubicBezTo>
                  <a:pt x="18891" y="14963"/>
                  <a:pt x="18951" y="15018"/>
                  <a:pt x="19005" y="15018"/>
                </a:cubicBezTo>
                <a:cubicBezTo>
                  <a:pt x="19086" y="15018"/>
                  <a:pt x="19094" y="14992"/>
                  <a:pt x="19055" y="14849"/>
                </a:cubicBezTo>
                <a:cubicBezTo>
                  <a:pt x="19018" y="14719"/>
                  <a:pt x="19028" y="14652"/>
                  <a:pt x="19098" y="14565"/>
                </a:cubicBezTo>
                <a:cubicBezTo>
                  <a:pt x="19149" y="14502"/>
                  <a:pt x="19218" y="14451"/>
                  <a:pt x="19251" y="14451"/>
                </a:cubicBezTo>
                <a:cubicBezTo>
                  <a:pt x="19285" y="14451"/>
                  <a:pt x="19313" y="14373"/>
                  <a:pt x="19313" y="14276"/>
                </a:cubicBezTo>
                <a:cubicBezTo>
                  <a:pt x="19313" y="14167"/>
                  <a:pt x="19362" y="14055"/>
                  <a:pt x="19443" y="13984"/>
                </a:cubicBezTo>
                <a:cubicBezTo>
                  <a:pt x="19540" y="13897"/>
                  <a:pt x="19565" y="13827"/>
                  <a:pt x="19543" y="13705"/>
                </a:cubicBezTo>
                <a:cubicBezTo>
                  <a:pt x="19522" y="13592"/>
                  <a:pt x="19541" y="13521"/>
                  <a:pt x="19607" y="13470"/>
                </a:cubicBezTo>
                <a:cubicBezTo>
                  <a:pt x="19698" y="13401"/>
                  <a:pt x="19699" y="13384"/>
                  <a:pt x="19617" y="13161"/>
                </a:cubicBezTo>
                <a:cubicBezTo>
                  <a:pt x="19418" y="12624"/>
                  <a:pt x="19446" y="12395"/>
                  <a:pt x="19762" y="11994"/>
                </a:cubicBezTo>
                <a:cubicBezTo>
                  <a:pt x="19922" y="11790"/>
                  <a:pt x="19937" y="11738"/>
                  <a:pt x="19937" y="11349"/>
                </a:cubicBezTo>
                <a:cubicBezTo>
                  <a:pt x="19937" y="11036"/>
                  <a:pt x="19960" y="10896"/>
                  <a:pt x="20027" y="10813"/>
                </a:cubicBezTo>
                <a:cubicBezTo>
                  <a:pt x="20107" y="10715"/>
                  <a:pt x="20131" y="10714"/>
                  <a:pt x="20219" y="10802"/>
                </a:cubicBezTo>
                <a:cubicBezTo>
                  <a:pt x="20338" y="10922"/>
                  <a:pt x="20592" y="10935"/>
                  <a:pt x="20642" y="10825"/>
                </a:cubicBezTo>
                <a:cubicBezTo>
                  <a:pt x="20661" y="10783"/>
                  <a:pt x="20724" y="10765"/>
                  <a:pt x="20782" y="10786"/>
                </a:cubicBezTo>
                <a:cubicBezTo>
                  <a:pt x="20908" y="10831"/>
                  <a:pt x="21263" y="10600"/>
                  <a:pt x="21334" y="10427"/>
                </a:cubicBezTo>
                <a:cubicBezTo>
                  <a:pt x="21370" y="10338"/>
                  <a:pt x="21352" y="10251"/>
                  <a:pt x="21261" y="10089"/>
                </a:cubicBezTo>
                <a:cubicBezTo>
                  <a:pt x="21175" y="9935"/>
                  <a:pt x="21153" y="9839"/>
                  <a:pt x="21187" y="9765"/>
                </a:cubicBezTo>
                <a:cubicBezTo>
                  <a:pt x="21214" y="9708"/>
                  <a:pt x="21237" y="9603"/>
                  <a:pt x="21237" y="9532"/>
                </a:cubicBezTo>
                <a:cubicBezTo>
                  <a:pt x="21238" y="9462"/>
                  <a:pt x="21309" y="9282"/>
                  <a:pt x="21397" y="9133"/>
                </a:cubicBezTo>
                <a:cubicBezTo>
                  <a:pt x="21547" y="8878"/>
                  <a:pt x="21556" y="8834"/>
                  <a:pt x="21523" y="8469"/>
                </a:cubicBezTo>
                <a:cubicBezTo>
                  <a:pt x="21488" y="8094"/>
                  <a:pt x="21479" y="8075"/>
                  <a:pt x="21311" y="8032"/>
                </a:cubicBezTo>
                <a:cubicBezTo>
                  <a:pt x="21215" y="8007"/>
                  <a:pt x="21117" y="7947"/>
                  <a:pt x="21095" y="7898"/>
                </a:cubicBezTo>
                <a:cubicBezTo>
                  <a:pt x="21073" y="7848"/>
                  <a:pt x="20971" y="7721"/>
                  <a:pt x="20867" y="7615"/>
                </a:cubicBezTo>
                <a:cubicBezTo>
                  <a:pt x="20720" y="7464"/>
                  <a:pt x="20672" y="7358"/>
                  <a:pt x="20650" y="7133"/>
                </a:cubicBezTo>
                <a:cubicBezTo>
                  <a:pt x="20629" y="6926"/>
                  <a:pt x="20574" y="6786"/>
                  <a:pt x="20452" y="6638"/>
                </a:cubicBezTo>
                <a:cubicBezTo>
                  <a:pt x="20358" y="6524"/>
                  <a:pt x="20257" y="6429"/>
                  <a:pt x="20227" y="6428"/>
                </a:cubicBezTo>
                <a:cubicBezTo>
                  <a:pt x="20101" y="6421"/>
                  <a:pt x="19714" y="5847"/>
                  <a:pt x="19506" y="5358"/>
                </a:cubicBezTo>
                <a:cubicBezTo>
                  <a:pt x="19182" y="4594"/>
                  <a:pt x="18936" y="4150"/>
                  <a:pt x="18858" y="4191"/>
                </a:cubicBezTo>
                <a:cubicBezTo>
                  <a:pt x="18821" y="4210"/>
                  <a:pt x="18737" y="4199"/>
                  <a:pt x="18670" y="4164"/>
                </a:cubicBezTo>
                <a:cubicBezTo>
                  <a:pt x="18535" y="4094"/>
                  <a:pt x="18406" y="3590"/>
                  <a:pt x="18423" y="3201"/>
                </a:cubicBezTo>
                <a:cubicBezTo>
                  <a:pt x="18431" y="3031"/>
                  <a:pt x="18400" y="2964"/>
                  <a:pt x="18274" y="2867"/>
                </a:cubicBezTo>
                <a:cubicBezTo>
                  <a:pt x="18090" y="2726"/>
                  <a:pt x="18072" y="2535"/>
                  <a:pt x="18194" y="1989"/>
                </a:cubicBezTo>
                <a:cubicBezTo>
                  <a:pt x="18236" y="1797"/>
                  <a:pt x="18271" y="1617"/>
                  <a:pt x="18271" y="1589"/>
                </a:cubicBezTo>
                <a:cubicBezTo>
                  <a:pt x="18271" y="1561"/>
                  <a:pt x="18156" y="1374"/>
                  <a:pt x="18013" y="1173"/>
                </a:cubicBezTo>
                <a:cubicBezTo>
                  <a:pt x="17734" y="780"/>
                  <a:pt x="17703" y="659"/>
                  <a:pt x="17836" y="459"/>
                </a:cubicBezTo>
                <a:cubicBezTo>
                  <a:pt x="17883" y="388"/>
                  <a:pt x="17906" y="282"/>
                  <a:pt x="17887" y="216"/>
                </a:cubicBezTo>
                <a:cubicBezTo>
                  <a:pt x="17845" y="66"/>
                  <a:pt x="17600" y="122"/>
                  <a:pt x="17384" y="332"/>
                </a:cubicBezTo>
                <a:cubicBezTo>
                  <a:pt x="17301" y="412"/>
                  <a:pt x="17180" y="470"/>
                  <a:pt x="17115" y="457"/>
                </a:cubicBezTo>
                <a:cubicBezTo>
                  <a:pt x="17028" y="441"/>
                  <a:pt x="16993" y="474"/>
                  <a:pt x="16981" y="589"/>
                </a:cubicBezTo>
                <a:cubicBezTo>
                  <a:pt x="16959" y="798"/>
                  <a:pt x="16839" y="925"/>
                  <a:pt x="16726" y="857"/>
                </a:cubicBezTo>
                <a:cubicBezTo>
                  <a:pt x="16675" y="827"/>
                  <a:pt x="16509" y="810"/>
                  <a:pt x="16357" y="820"/>
                </a:cubicBezTo>
                <a:cubicBezTo>
                  <a:pt x="16045" y="841"/>
                  <a:pt x="15879" y="705"/>
                  <a:pt x="15879" y="426"/>
                </a:cubicBezTo>
                <a:cubicBezTo>
                  <a:pt x="15879" y="248"/>
                  <a:pt x="15684" y="-46"/>
                  <a:pt x="15608" y="18"/>
                </a:cubicBezTo>
                <a:close/>
              </a:path>
            </a:pathLst>
          </a:custGeom>
          <a:ln w="12700">
            <a:miter lim="400000"/>
          </a:ln>
          <a:effectLst>
            <a:outerShdw blurRad="355600" rotWithShape="0">
              <a:srgbClr val="000000">
                <a:alpha val="75000"/>
              </a:srgbClr>
            </a:outerShdw>
          </a:effectLst>
        </p:spPr>
      </p:pic>
      <p:sp>
        <p:nvSpPr>
          <p:cNvPr id="2" name="TextBox 1"/>
          <p:cNvSpPr txBox="1"/>
          <p:nvPr/>
        </p:nvSpPr>
        <p:spPr>
          <a:xfrm>
            <a:off x="0" y="4497171"/>
            <a:ext cx="7624386"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Greater Manchester:</a:t>
            </a:r>
            <a:r>
              <a:rPr kumimoji="0" lang="en-GB" sz="1800" b="0" i="0" u="none" strike="noStrike" cap="none" spc="0" normalizeH="0" dirty="0" smtClean="0">
                <a:ln>
                  <a:noFill/>
                </a:ln>
                <a:solidFill>
                  <a:srgbClr val="05283A"/>
                </a:solidFill>
                <a:effectLst/>
                <a:uFillTx/>
                <a:latin typeface="+mn-lt"/>
                <a:ea typeface="+mn-ea"/>
                <a:cs typeface="+mn-cs"/>
                <a:sym typeface="Calibri"/>
              </a:rPr>
              <a:t> before (areas in red denote areas that are not easy to access on foot or by bike)  </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 name="Image" descr="Image"/>
          <p:cNvPicPr>
            <a:picLocks noChangeAspect="1"/>
          </p:cNvPicPr>
          <p:nvPr/>
        </p:nvPicPr>
        <p:blipFill>
          <a:blip r:embed="rId3">
            <a:extLst/>
          </a:blip>
          <a:srcRect l="9511" t="9274" r="11381" b="9064"/>
          <a:stretch>
            <a:fillRect/>
          </a:stretch>
        </p:blipFill>
        <p:spPr>
          <a:xfrm>
            <a:off x="1736876" y="502277"/>
            <a:ext cx="5670248" cy="4138946"/>
          </a:xfrm>
          <a:custGeom>
            <a:avLst/>
            <a:gdLst/>
            <a:ahLst/>
            <a:cxnLst>
              <a:cxn ang="0">
                <a:pos x="wd2" y="hd2"/>
              </a:cxn>
              <a:cxn ang="5400000">
                <a:pos x="wd2" y="hd2"/>
              </a:cxn>
              <a:cxn ang="10800000">
                <a:pos x="wd2" y="hd2"/>
              </a:cxn>
              <a:cxn ang="16200000">
                <a:pos x="wd2" y="hd2"/>
              </a:cxn>
            </a:cxnLst>
            <a:rect l="0" t="0" r="r" b="b"/>
            <a:pathLst>
              <a:path w="21544" h="21555" extrusionOk="0">
                <a:moveTo>
                  <a:pt x="15591" y="0"/>
                </a:moveTo>
                <a:cubicBezTo>
                  <a:pt x="15582" y="13"/>
                  <a:pt x="15574" y="22"/>
                  <a:pt x="15562" y="39"/>
                </a:cubicBezTo>
                <a:cubicBezTo>
                  <a:pt x="15509" y="120"/>
                  <a:pt x="15431" y="162"/>
                  <a:pt x="15371" y="141"/>
                </a:cubicBezTo>
                <a:cubicBezTo>
                  <a:pt x="15284" y="110"/>
                  <a:pt x="15270" y="142"/>
                  <a:pt x="15270" y="360"/>
                </a:cubicBezTo>
                <a:cubicBezTo>
                  <a:pt x="15270" y="624"/>
                  <a:pt x="15196" y="910"/>
                  <a:pt x="14974" y="1498"/>
                </a:cubicBezTo>
                <a:cubicBezTo>
                  <a:pt x="14862" y="1795"/>
                  <a:pt x="14852" y="1869"/>
                  <a:pt x="14905" y="2044"/>
                </a:cubicBezTo>
                <a:cubicBezTo>
                  <a:pt x="15002" y="2367"/>
                  <a:pt x="14957" y="2567"/>
                  <a:pt x="14766" y="2641"/>
                </a:cubicBezTo>
                <a:cubicBezTo>
                  <a:pt x="14537" y="2731"/>
                  <a:pt x="14437" y="2662"/>
                  <a:pt x="14437" y="2414"/>
                </a:cubicBezTo>
                <a:cubicBezTo>
                  <a:pt x="14437" y="2245"/>
                  <a:pt x="14411" y="2201"/>
                  <a:pt x="14292" y="2168"/>
                </a:cubicBezTo>
                <a:cubicBezTo>
                  <a:pt x="14121" y="2121"/>
                  <a:pt x="13760" y="1664"/>
                  <a:pt x="13757" y="1490"/>
                </a:cubicBezTo>
                <a:cubicBezTo>
                  <a:pt x="13754" y="1329"/>
                  <a:pt x="13502" y="935"/>
                  <a:pt x="13364" y="876"/>
                </a:cubicBezTo>
                <a:cubicBezTo>
                  <a:pt x="13181" y="799"/>
                  <a:pt x="13010" y="940"/>
                  <a:pt x="12607" y="1498"/>
                </a:cubicBezTo>
                <a:cubicBezTo>
                  <a:pt x="12105" y="2193"/>
                  <a:pt x="12054" y="2317"/>
                  <a:pt x="12165" y="2621"/>
                </a:cubicBezTo>
                <a:cubicBezTo>
                  <a:pt x="12211" y="2748"/>
                  <a:pt x="12249" y="2955"/>
                  <a:pt x="12249" y="3080"/>
                </a:cubicBezTo>
                <a:cubicBezTo>
                  <a:pt x="12249" y="3205"/>
                  <a:pt x="12285" y="3466"/>
                  <a:pt x="12328" y="3658"/>
                </a:cubicBezTo>
                <a:cubicBezTo>
                  <a:pt x="12370" y="3851"/>
                  <a:pt x="12406" y="4016"/>
                  <a:pt x="12406" y="4024"/>
                </a:cubicBezTo>
                <a:cubicBezTo>
                  <a:pt x="12406" y="4033"/>
                  <a:pt x="12362" y="4071"/>
                  <a:pt x="12308" y="4111"/>
                </a:cubicBezTo>
                <a:cubicBezTo>
                  <a:pt x="12173" y="4210"/>
                  <a:pt x="11782" y="3830"/>
                  <a:pt x="11780" y="3598"/>
                </a:cubicBezTo>
                <a:cubicBezTo>
                  <a:pt x="11780" y="3510"/>
                  <a:pt x="11698" y="3212"/>
                  <a:pt x="11598" y="2937"/>
                </a:cubicBezTo>
                <a:cubicBezTo>
                  <a:pt x="11409" y="2417"/>
                  <a:pt x="11380" y="2185"/>
                  <a:pt x="11468" y="1868"/>
                </a:cubicBezTo>
                <a:cubicBezTo>
                  <a:pt x="11534" y="1631"/>
                  <a:pt x="11477" y="1120"/>
                  <a:pt x="11379" y="1069"/>
                </a:cubicBezTo>
                <a:cubicBezTo>
                  <a:pt x="11334" y="1045"/>
                  <a:pt x="11219" y="1156"/>
                  <a:pt x="11088" y="1350"/>
                </a:cubicBezTo>
                <a:cubicBezTo>
                  <a:pt x="10917" y="1603"/>
                  <a:pt x="10825" y="1681"/>
                  <a:pt x="10661" y="1707"/>
                </a:cubicBezTo>
                <a:cubicBezTo>
                  <a:pt x="10371" y="1754"/>
                  <a:pt x="9938" y="1546"/>
                  <a:pt x="9917" y="1350"/>
                </a:cubicBezTo>
                <a:cubicBezTo>
                  <a:pt x="9907" y="1257"/>
                  <a:pt x="9840" y="1172"/>
                  <a:pt x="9740" y="1124"/>
                </a:cubicBezTo>
                <a:cubicBezTo>
                  <a:pt x="9453" y="987"/>
                  <a:pt x="9424" y="1018"/>
                  <a:pt x="9544" y="1339"/>
                </a:cubicBezTo>
                <a:cubicBezTo>
                  <a:pt x="9664" y="1662"/>
                  <a:pt x="9649" y="1928"/>
                  <a:pt x="9490" y="2296"/>
                </a:cubicBezTo>
                <a:cubicBezTo>
                  <a:pt x="9428" y="2440"/>
                  <a:pt x="9412" y="2556"/>
                  <a:pt x="9440" y="2652"/>
                </a:cubicBezTo>
                <a:cubicBezTo>
                  <a:pt x="9516" y="2908"/>
                  <a:pt x="9492" y="3046"/>
                  <a:pt x="9356" y="3131"/>
                </a:cubicBezTo>
                <a:cubicBezTo>
                  <a:pt x="9260" y="3191"/>
                  <a:pt x="9197" y="3193"/>
                  <a:pt x="9134" y="3140"/>
                </a:cubicBezTo>
                <a:cubicBezTo>
                  <a:pt x="9086" y="3098"/>
                  <a:pt x="8972" y="3080"/>
                  <a:pt x="8881" y="3098"/>
                </a:cubicBezTo>
                <a:cubicBezTo>
                  <a:pt x="8758" y="3123"/>
                  <a:pt x="8702" y="3182"/>
                  <a:pt x="8665" y="3328"/>
                </a:cubicBezTo>
                <a:cubicBezTo>
                  <a:pt x="8624" y="3490"/>
                  <a:pt x="8577" y="3531"/>
                  <a:pt x="8391" y="3565"/>
                </a:cubicBezTo>
                <a:cubicBezTo>
                  <a:pt x="8113" y="3616"/>
                  <a:pt x="8033" y="3534"/>
                  <a:pt x="8032" y="3197"/>
                </a:cubicBezTo>
                <a:cubicBezTo>
                  <a:pt x="8031" y="3034"/>
                  <a:pt x="7972" y="2811"/>
                  <a:pt x="7872" y="2592"/>
                </a:cubicBezTo>
                <a:lnTo>
                  <a:pt x="7712" y="2245"/>
                </a:lnTo>
                <a:lnTo>
                  <a:pt x="7596" y="2395"/>
                </a:lnTo>
                <a:cubicBezTo>
                  <a:pt x="7532" y="2478"/>
                  <a:pt x="7457" y="2546"/>
                  <a:pt x="7430" y="2546"/>
                </a:cubicBezTo>
                <a:cubicBezTo>
                  <a:pt x="7403" y="2546"/>
                  <a:pt x="7388" y="2699"/>
                  <a:pt x="7397" y="2885"/>
                </a:cubicBezTo>
                <a:cubicBezTo>
                  <a:pt x="7412" y="3206"/>
                  <a:pt x="7401" y="3236"/>
                  <a:pt x="7196" y="3472"/>
                </a:cubicBezTo>
                <a:cubicBezTo>
                  <a:pt x="7077" y="3610"/>
                  <a:pt x="6924" y="3800"/>
                  <a:pt x="6855" y="3894"/>
                </a:cubicBezTo>
                <a:lnTo>
                  <a:pt x="6730" y="4063"/>
                </a:lnTo>
                <a:lnTo>
                  <a:pt x="6257" y="3735"/>
                </a:lnTo>
                <a:lnTo>
                  <a:pt x="5783" y="3406"/>
                </a:lnTo>
                <a:lnTo>
                  <a:pt x="5346" y="3939"/>
                </a:lnTo>
                <a:cubicBezTo>
                  <a:pt x="5106" y="4232"/>
                  <a:pt x="4887" y="4473"/>
                  <a:pt x="4859" y="4473"/>
                </a:cubicBezTo>
                <a:cubicBezTo>
                  <a:pt x="4790" y="4473"/>
                  <a:pt x="4544" y="4842"/>
                  <a:pt x="4544" y="4946"/>
                </a:cubicBezTo>
                <a:cubicBezTo>
                  <a:pt x="4544" y="5053"/>
                  <a:pt x="4196" y="5350"/>
                  <a:pt x="4134" y="5297"/>
                </a:cubicBezTo>
                <a:cubicBezTo>
                  <a:pt x="4108" y="5275"/>
                  <a:pt x="4038" y="5117"/>
                  <a:pt x="3978" y="4944"/>
                </a:cubicBezTo>
                <a:cubicBezTo>
                  <a:pt x="3919" y="4771"/>
                  <a:pt x="3810" y="4564"/>
                  <a:pt x="3736" y="4483"/>
                </a:cubicBezTo>
                <a:lnTo>
                  <a:pt x="3598" y="4336"/>
                </a:lnTo>
                <a:lnTo>
                  <a:pt x="3407" y="4483"/>
                </a:lnTo>
                <a:cubicBezTo>
                  <a:pt x="3130" y="4694"/>
                  <a:pt x="3049" y="4810"/>
                  <a:pt x="3015" y="5043"/>
                </a:cubicBezTo>
                <a:cubicBezTo>
                  <a:pt x="2998" y="5157"/>
                  <a:pt x="2936" y="5283"/>
                  <a:pt x="2878" y="5326"/>
                </a:cubicBezTo>
                <a:cubicBezTo>
                  <a:pt x="2785" y="5394"/>
                  <a:pt x="2764" y="5379"/>
                  <a:pt x="2713" y="5206"/>
                </a:cubicBezTo>
                <a:cubicBezTo>
                  <a:pt x="2681" y="5097"/>
                  <a:pt x="2640" y="4895"/>
                  <a:pt x="2621" y="4758"/>
                </a:cubicBezTo>
                <a:cubicBezTo>
                  <a:pt x="2590" y="4523"/>
                  <a:pt x="2577" y="4509"/>
                  <a:pt x="2407" y="4531"/>
                </a:cubicBezTo>
                <a:cubicBezTo>
                  <a:pt x="2308" y="4543"/>
                  <a:pt x="2165" y="4594"/>
                  <a:pt x="2091" y="4644"/>
                </a:cubicBezTo>
                <a:cubicBezTo>
                  <a:pt x="2016" y="4694"/>
                  <a:pt x="1876" y="4726"/>
                  <a:pt x="1778" y="4714"/>
                </a:cubicBezTo>
                <a:cubicBezTo>
                  <a:pt x="1681" y="4703"/>
                  <a:pt x="1479" y="4711"/>
                  <a:pt x="1331" y="4733"/>
                </a:cubicBezTo>
                <a:lnTo>
                  <a:pt x="1061" y="4772"/>
                </a:lnTo>
                <a:lnTo>
                  <a:pt x="1018" y="5138"/>
                </a:lnTo>
                <a:cubicBezTo>
                  <a:pt x="987" y="5412"/>
                  <a:pt x="951" y="5512"/>
                  <a:pt x="878" y="5531"/>
                </a:cubicBezTo>
                <a:cubicBezTo>
                  <a:pt x="755" y="5563"/>
                  <a:pt x="490" y="5930"/>
                  <a:pt x="427" y="6155"/>
                </a:cubicBezTo>
                <a:cubicBezTo>
                  <a:pt x="401" y="6249"/>
                  <a:pt x="345" y="6327"/>
                  <a:pt x="301" y="6327"/>
                </a:cubicBezTo>
                <a:cubicBezTo>
                  <a:pt x="240" y="6327"/>
                  <a:pt x="233" y="6356"/>
                  <a:pt x="271" y="6451"/>
                </a:cubicBezTo>
                <a:cubicBezTo>
                  <a:pt x="298" y="6519"/>
                  <a:pt x="360" y="6697"/>
                  <a:pt x="408" y="6845"/>
                </a:cubicBezTo>
                <a:cubicBezTo>
                  <a:pt x="456" y="6994"/>
                  <a:pt x="537" y="7147"/>
                  <a:pt x="589" y="7184"/>
                </a:cubicBezTo>
                <a:cubicBezTo>
                  <a:pt x="678" y="7250"/>
                  <a:pt x="677" y="7271"/>
                  <a:pt x="577" y="7664"/>
                </a:cubicBezTo>
                <a:cubicBezTo>
                  <a:pt x="519" y="7890"/>
                  <a:pt x="442" y="8122"/>
                  <a:pt x="406" y="8181"/>
                </a:cubicBezTo>
                <a:cubicBezTo>
                  <a:pt x="368" y="8243"/>
                  <a:pt x="340" y="8485"/>
                  <a:pt x="340" y="8757"/>
                </a:cubicBezTo>
                <a:cubicBezTo>
                  <a:pt x="339" y="9246"/>
                  <a:pt x="266" y="9536"/>
                  <a:pt x="147" y="9536"/>
                </a:cubicBezTo>
                <a:cubicBezTo>
                  <a:pt x="-15" y="9536"/>
                  <a:pt x="-44" y="9723"/>
                  <a:pt x="62" y="10064"/>
                </a:cubicBezTo>
                <a:cubicBezTo>
                  <a:pt x="142" y="10319"/>
                  <a:pt x="189" y="10388"/>
                  <a:pt x="271" y="10371"/>
                </a:cubicBezTo>
                <a:cubicBezTo>
                  <a:pt x="328" y="10359"/>
                  <a:pt x="391" y="10328"/>
                  <a:pt x="411" y="10301"/>
                </a:cubicBezTo>
                <a:cubicBezTo>
                  <a:pt x="469" y="10221"/>
                  <a:pt x="586" y="10398"/>
                  <a:pt x="586" y="10568"/>
                </a:cubicBezTo>
                <a:cubicBezTo>
                  <a:pt x="586" y="10742"/>
                  <a:pt x="717" y="10856"/>
                  <a:pt x="1002" y="10932"/>
                </a:cubicBezTo>
                <a:cubicBezTo>
                  <a:pt x="1102" y="10958"/>
                  <a:pt x="1214" y="11012"/>
                  <a:pt x="1249" y="11051"/>
                </a:cubicBezTo>
                <a:cubicBezTo>
                  <a:pt x="1285" y="11091"/>
                  <a:pt x="1387" y="11109"/>
                  <a:pt x="1475" y="11091"/>
                </a:cubicBezTo>
                <a:cubicBezTo>
                  <a:pt x="1609" y="11064"/>
                  <a:pt x="1644" y="11088"/>
                  <a:pt x="1685" y="11233"/>
                </a:cubicBezTo>
                <a:cubicBezTo>
                  <a:pt x="1734" y="11410"/>
                  <a:pt x="1838" y="11614"/>
                  <a:pt x="2118" y="12079"/>
                </a:cubicBezTo>
                <a:cubicBezTo>
                  <a:pt x="2260" y="12315"/>
                  <a:pt x="2285" y="12330"/>
                  <a:pt x="2490" y="12287"/>
                </a:cubicBezTo>
                <a:cubicBezTo>
                  <a:pt x="2789" y="12226"/>
                  <a:pt x="2970" y="12301"/>
                  <a:pt x="3054" y="12521"/>
                </a:cubicBezTo>
                <a:cubicBezTo>
                  <a:pt x="3116" y="12684"/>
                  <a:pt x="3114" y="12726"/>
                  <a:pt x="3022" y="12895"/>
                </a:cubicBezTo>
                <a:cubicBezTo>
                  <a:pt x="2938" y="13051"/>
                  <a:pt x="2929" y="13115"/>
                  <a:pt x="2977" y="13238"/>
                </a:cubicBezTo>
                <a:cubicBezTo>
                  <a:pt x="3011" y="13325"/>
                  <a:pt x="3088" y="13389"/>
                  <a:pt x="3157" y="13389"/>
                </a:cubicBezTo>
                <a:cubicBezTo>
                  <a:pt x="3222" y="13389"/>
                  <a:pt x="3329" y="13469"/>
                  <a:pt x="3395" y="13565"/>
                </a:cubicBezTo>
                <a:cubicBezTo>
                  <a:pt x="3461" y="13661"/>
                  <a:pt x="3562" y="13747"/>
                  <a:pt x="3620" y="13759"/>
                </a:cubicBezTo>
                <a:cubicBezTo>
                  <a:pt x="3678" y="13771"/>
                  <a:pt x="3746" y="13837"/>
                  <a:pt x="3770" y="13906"/>
                </a:cubicBezTo>
                <a:cubicBezTo>
                  <a:pt x="3795" y="13974"/>
                  <a:pt x="3835" y="14087"/>
                  <a:pt x="3859" y="14156"/>
                </a:cubicBezTo>
                <a:cubicBezTo>
                  <a:pt x="3949" y="14408"/>
                  <a:pt x="4048" y="14331"/>
                  <a:pt x="4128" y="13945"/>
                </a:cubicBezTo>
                <a:lnTo>
                  <a:pt x="4205" y="13567"/>
                </a:lnTo>
                <a:lnTo>
                  <a:pt x="4473" y="13505"/>
                </a:lnTo>
                <a:cubicBezTo>
                  <a:pt x="4676" y="13458"/>
                  <a:pt x="4753" y="13404"/>
                  <a:pt x="4794" y="13282"/>
                </a:cubicBezTo>
                <a:cubicBezTo>
                  <a:pt x="4872" y="13048"/>
                  <a:pt x="5139" y="12794"/>
                  <a:pt x="5568" y="12550"/>
                </a:cubicBezTo>
                <a:lnTo>
                  <a:pt x="5942" y="12337"/>
                </a:lnTo>
                <a:lnTo>
                  <a:pt x="6073" y="12525"/>
                </a:lnTo>
                <a:cubicBezTo>
                  <a:pt x="6152" y="12639"/>
                  <a:pt x="6212" y="12823"/>
                  <a:pt x="6227" y="12996"/>
                </a:cubicBezTo>
                <a:cubicBezTo>
                  <a:pt x="6259" y="13379"/>
                  <a:pt x="6357" y="13735"/>
                  <a:pt x="6507" y="14007"/>
                </a:cubicBezTo>
                <a:cubicBezTo>
                  <a:pt x="6594" y="14165"/>
                  <a:pt x="6620" y="14284"/>
                  <a:pt x="6598" y="14408"/>
                </a:cubicBezTo>
                <a:cubicBezTo>
                  <a:pt x="6573" y="14545"/>
                  <a:pt x="6598" y="14617"/>
                  <a:pt x="6708" y="14735"/>
                </a:cubicBezTo>
                <a:cubicBezTo>
                  <a:pt x="6785" y="14818"/>
                  <a:pt x="6876" y="14888"/>
                  <a:pt x="6911" y="14888"/>
                </a:cubicBezTo>
                <a:cubicBezTo>
                  <a:pt x="6946" y="14888"/>
                  <a:pt x="7053" y="15056"/>
                  <a:pt x="7148" y="15262"/>
                </a:cubicBezTo>
                <a:cubicBezTo>
                  <a:pt x="7361" y="15724"/>
                  <a:pt x="7368" y="16064"/>
                  <a:pt x="7175" y="16411"/>
                </a:cubicBezTo>
                <a:cubicBezTo>
                  <a:pt x="7102" y="16542"/>
                  <a:pt x="7042" y="16685"/>
                  <a:pt x="7042" y="16729"/>
                </a:cubicBezTo>
                <a:cubicBezTo>
                  <a:pt x="7042" y="16851"/>
                  <a:pt x="6730" y="17312"/>
                  <a:pt x="6647" y="17312"/>
                </a:cubicBezTo>
                <a:cubicBezTo>
                  <a:pt x="6556" y="17312"/>
                  <a:pt x="6553" y="17414"/>
                  <a:pt x="6641" y="17515"/>
                </a:cubicBezTo>
                <a:cubicBezTo>
                  <a:pt x="6708" y="17590"/>
                  <a:pt x="7153" y="17575"/>
                  <a:pt x="7249" y="17494"/>
                </a:cubicBezTo>
                <a:cubicBezTo>
                  <a:pt x="7277" y="17470"/>
                  <a:pt x="7393" y="17545"/>
                  <a:pt x="7508" y="17659"/>
                </a:cubicBezTo>
                <a:cubicBezTo>
                  <a:pt x="7624" y="17774"/>
                  <a:pt x="7800" y="17888"/>
                  <a:pt x="7899" y="17913"/>
                </a:cubicBezTo>
                <a:cubicBezTo>
                  <a:pt x="8166" y="17982"/>
                  <a:pt x="8325" y="18117"/>
                  <a:pt x="8501" y="18420"/>
                </a:cubicBezTo>
                <a:cubicBezTo>
                  <a:pt x="8675" y="18721"/>
                  <a:pt x="8955" y="19025"/>
                  <a:pt x="9056" y="19025"/>
                </a:cubicBezTo>
                <a:cubicBezTo>
                  <a:pt x="9091" y="19025"/>
                  <a:pt x="9140" y="19065"/>
                  <a:pt x="9163" y="19114"/>
                </a:cubicBezTo>
                <a:cubicBezTo>
                  <a:pt x="9221" y="19239"/>
                  <a:pt x="9418" y="19381"/>
                  <a:pt x="9534" y="19381"/>
                </a:cubicBezTo>
                <a:cubicBezTo>
                  <a:pt x="9587" y="19381"/>
                  <a:pt x="9672" y="19319"/>
                  <a:pt x="9724" y="19240"/>
                </a:cubicBezTo>
                <a:cubicBezTo>
                  <a:pt x="9793" y="19134"/>
                  <a:pt x="9836" y="19117"/>
                  <a:pt x="9886" y="19174"/>
                </a:cubicBezTo>
                <a:cubicBezTo>
                  <a:pt x="9924" y="19217"/>
                  <a:pt x="9999" y="19231"/>
                  <a:pt x="10054" y="19207"/>
                </a:cubicBezTo>
                <a:cubicBezTo>
                  <a:pt x="10180" y="19152"/>
                  <a:pt x="10427" y="19278"/>
                  <a:pt x="10428" y="19397"/>
                </a:cubicBezTo>
                <a:cubicBezTo>
                  <a:pt x="10428" y="19482"/>
                  <a:pt x="10652" y="19668"/>
                  <a:pt x="10753" y="19668"/>
                </a:cubicBezTo>
                <a:cubicBezTo>
                  <a:pt x="10778" y="19668"/>
                  <a:pt x="10913" y="19822"/>
                  <a:pt x="11055" y="20013"/>
                </a:cubicBezTo>
                <a:cubicBezTo>
                  <a:pt x="11305" y="20350"/>
                  <a:pt x="11367" y="20538"/>
                  <a:pt x="11260" y="20629"/>
                </a:cubicBezTo>
                <a:cubicBezTo>
                  <a:pt x="11152" y="20721"/>
                  <a:pt x="11212" y="20810"/>
                  <a:pt x="11325" y="20724"/>
                </a:cubicBezTo>
                <a:cubicBezTo>
                  <a:pt x="11389" y="20675"/>
                  <a:pt x="11469" y="20643"/>
                  <a:pt x="11501" y="20652"/>
                </a:cubicBezTo>
                <a:cubicBezTo>
                  <a:pt x="11533" y="20661"/>
                  <a:pt x="11589" y="20618"/>
                  <a:pt x="11625" y="20559"/>
                </a:cubicBezTo>
                <a:cubicBezTo>
                  <a:pt x="11661" y="20500"/>
                  <a:pt x="11723" y="20452"/>
                  <a:pt x="11762" y="20452"/>
                </a:cubicBezTo>
                <a:cubicBezTo>
                  <a:pt x="11802" y="20452"/>
                  <a:pt x="11833" y="20419"/>
                  <a:pt x="11833" y="20379"/>
                </a:cubicBezTo>
                <a:cubicBezTo>
                  <a:pt x="11833" y="20339"/>
                  <a:pt x="11898" y="20268"/>
                  <a:pt x="11976" y="20222"/>
                </a:cubicBezTo>
                <a:cubicBezTo>
                  <a:pt x="12133" y="20131"/>
                  <a:pt x="12373" y="19818"/>
                  <a:pt x="12423" y="19639"/>
                </a:cubicBezTo>
                <a:cubicBezTo>
                  <a:pt x="12465" y="19490"/>
                  <a:pt x="12737" y="19533"/>
                  <a:pt x="12881" y="19712"/>
                </a:cubicBezTo>
                <a:cubicBezTo>
                  <a:pt x="12958" y="19807"/>
                  <a:pt x="13082" y="19850"/>
                  <a:pt x="13309" y="19862"/>
                </a:cubicBezTo>
                <a:cubicBezTo>
                  <a:pt x="13956" y="19896"/>
                  <a:pt x="14084" y="19954"/>
                  <a:pt x="14225" y="20280"/>
                </a:cubicBezTo>
                <a:cubicBezTo>
                  <a:pt x="14359" y="20592"/>
                  <a:pt x="14359" y="20585"/>
                  <a:pt x="14202" y="20666"/>
                </a:cubicBezTo>
                <a:cubicBezTo>
                  <a:pt x="14032" y="20755"/>
                  <a:pt x="14038" y="20887"/>
                  <a:pt x="14223" y="21158"/>
                </a:cubicBezTo>
                <a:cubicBezTo>
                  <a:pt x="14325" y="21308"/>
                  <a:pt x="14424" y="21380"/>
                  <a:pt x="14526" y="21380"/>
                </a:cubicBezTo>
                <a:cubicBezTo>
                  <a:pt x="14609" y="21380"/>
                  <a:pt x="14722" y="21426"/>
                  <a:pt x="14778" y="21485"/>
                </a:cubicBezTo>
                <a:cubicBezTo>
                  <a:pt x="14887" y="21600"/>
                  <a:pt x="15112" y="21568"/>
                  <a:pt x="15178" y="21427"/>
                </a:cubicBezTo>
                <a:cubicBezTo>
                  <a:pt x="15199" y="21381"/>
                  <a:pt x="15216" y="21274"/>
                  <a:pt x="15217" y="21189"/>
                </a:cubicBezTo>
                <a:cubicBezTo>
                  <a:pt x="15217" y="21104"/>
                  <a:pt x="15259" y="20937"/>
                  <a:pt x="15309" y="20817"/>
                </a:cubicBezTo>
                <a:cubicBezTo>
                  <a:pt x="15394" y="20613"/>
                  <a:pt x="15395" y="20593"/>
                  <a:pt x="15312" y="20478"/>
                </a:cubicBezTo>
                <a:cubicBezTo>
                  <a:pt x="15228" y="20364"/>
                  <a:pt x="15232" y="20341"/>
                  <a:pt x="15381" y="20084"/>
                </a:cubicBezTo>
                <a:cubicBezTo>
                  <a:pt x="15478" y="19917"/>
                  <a:pt x="15584" y="19810"/>
                  <a:pt x="15653" y="19811"/>
                </a:cubicBezTo>
                <a:cubicBezTo>
                  <a:pt x="15715" y="19811"/>
                  <a:pt x="15823" y="19714"/>
                  <a:pt x="15895" y="19596"/>
                </a:cubicBezTo>
                <a:cubicBezTo>
                  <a:pt x="15974" y="19467"/>
                  <a:pt x="16088" y="19370"/>
                  <a:pt x="16182" y="19354"/>
                </a:cubicBezTo>
                <a:cubicBezTo>
                  <a:pt x="16268" y="19339"/>
                  <a:pt x="16404" y="19305"/>
                  <a:pt x="16483" y="19275"/>
                </a:cubicBezTo>
                <a:cubicBezTo>
                  <a:pt x="16642" y="19218"/>
                  <a:pt x="16811" y="19366"/>
                  <a:pt x="16885" y="19631"/>
                </a:cubicBezTo>
                <a:cubicBezTo>
                  <a:pt x="16920" y="19760"/>
                  <a:pt x="16958" y="19771"/>
                  <a:pt x="17281" y="19738"/>
                </a:cubicBezTo>
                <a:cubicBezTo>
                  <a:pt x="17623" y="19704"/>
                  <a:pt x="17641" y="19693"/>
                  <a:pt x="17691" y="19488"/>
                </a:cubicBezTo>
                <a:cubicBezTo>
                  <a:pt x="17768" y="19174"/>
                  <a:pt x="17807" y="19113"/>
                  <a:pt x="18012" y="18980"/>
                </a:cubicBezTo>
                <a:cubicBezTo>
                  <a:pt x="18160" y="18884"/>
                  <a:pt x="18218" y="18876"/>
                  <a:pt x="18296" y="18943"/>
                </a:cubicBezTo>
                <a:cubicBezTo>
                  <a:pt x="18380" y="19015"/>
                  <a:pt x="18422" y="18985"/>
                  <a:pt x="18602" y="18724"/>
                </a:cubicBezTo>
                <a:cubicBezTo>
                  <a:pt x="18717" y="18557"/>
                  <a:pt x="18810" y="18379"/>
                  <a:pt x="18810" y="18331"/>
                </a:cubicBezTo>
                <a:cubicBezTo>
                  <a:pt x="18810" y="18283"/>
                  <a:pt x="18870" y="18191"/>
                  <a:pt x="18941" y="18126"/>
                </a:cubicBezTo>
                <a:cubicBezTo>
                  <a:pt x="19026" y="18050"/>
                  <a:pt x="19071" y="17944"/>
                  <a:pt x="19071" y="17820"/>
                </a:cubicBezTo>
                <a:cubicBezTo>
                  <a:pt x="19071" y="17716"/>
                  <a:pt x="19141" y="17406"/>
                  <a:pt x="19226" y="17132"/>
                </a:cubicBezTo>
                <a:cubicBezTo>
                  <a:pt x="19311" y="16859"/>
                  <a:pt x="19381" y="16548"/>
                  <a:pt x="19382" y="16440"/>
                </a:cubicBezTo>
                <a:cubicBezTo>
                  <a:pt x="19383" y="16261"/>
                  <a:pt x="19367" y="16243"/>
                  <a:pt x="19195" y="16243"/>
                </a:cubicBezTo>
                <a:cubicBezTo>
                  <a:pt x="18930" y="16243"/>
                  <a:pt x="18655" y="15998"/>
                  <a:pt x="18655" y="15762"/>
                </a:cubicBezTo>
                <a:cubicBezTo>
                  <a:pt x="18655" y="15660"/>
                  <a:pt x="18615" y="15516"/>
                  <a:pt x="18567" y="15444"/>
                </a:cubicBezTo>
                <a:cubicBezTo>
                  <a:pt x="18485" y="15319"/>
                  <a:pt x="18490" y="15298"/>
                  <a:pt x="18658" y="15061"/>
                </a:cubicBezTo>
                <a:cubicBezTo>
                  <a:pt x="18811" y="14845"/>
                  <a:pt x="18844" y="14826"/>
                  <a:pt x="18895" y="14921"/>
                </a:cubicBezTo>
                <a:cubicBezTo>
                  <a:pt x="18985" y="15089"/>
                  <a:pt x="19088" y="15058"/>
                  <a:pt x="19053" y="14873"/>
                </a:cubicBezTo>
                <a:cubicBezTo>
                  <a:pt x="19020" y="14702"/>
                  <a:pt x="19142" y="14460"/>
                  <a:pt x="19261" y="14460"/>
                </a:cubicBezTo>
                <a:cubicBezTo>
                  <a:pt x="19301" y="14460"/>
                  <a:pt x="19332" y="14382"/>
                  <a:pt x="19332" y="14282"/>
                </a:cubicBezTo>
                <a:cubicBezTo>
                  <a:pt x="19332" y="14172"/>
                  <a:pt x="19381" y="14063"/>
                  <a:pt x="19462" y="13991"/>
                </a:cubicBezTo>
                <a:cubicBezTo>
                  <a:pt x="19561" y="13902"/>
                  <a:pt x="19583" y="13833"/>
                  <a:pt x="19560" y="13703"/>
                </a:cubicBezTo>
                <a:cubicBezTo>
                  <a:pt x="19538" y="13585"/>
                  <a:pt x="19554" y="13519"/>
                  <a:pt x="19612" y="13488"/>
                </a:cubicBezTo>
                <a:cubicBezTo>
                  <a:pt x="19719" y="13432"/>
                  <a:pt x="19719" y="13327"/>
                  <a:pt x="19612" y="13166"/>
                </a:cubicBezTo>
                <a:cubicBezTo>
                  <a:pt x="19566" y="13096"/>
                  <a:pt x="19517" y="12881"/>
                  <a:pt x="19504" y="12686"/>
                </a:cubicBezTo>
                <a:cubicBezTo>
                  <a:pt x="19481" y="12351"/>
                  <a:pt x="19489" y="12324"/>
                  <a:pt x="19667" y="12130"/>
                </a:cubicBezTo>
                <a:cubicBezTo>
                  <a:pt x="19880" y="11897"/>
                  <a:pt x="19975" y="11576"/>
                  <a:pt x="19935" y="11227"/>
                </a:cubicBezTo>
                <a:cubicBezTo>
                  <a:pt x="19913" y="11036"/>
                  <a:pt x="19933" y="10951"/>
                  <a:pt x="20028" y="10828"/>
                </a:cubicBezTo>
                <a:cubicBezTo>
                  <a:pt x="20136" y="10690"/>
                  <a:pt x="20157" y="10686"/>
                  <a:pt x="20215" y="10783"/>
                </a:cubicBezTo>
                <a:cubicBezTo>
                  <a:pt x="20290" y="10906"/>
                  <a:pt x="20609" y="10931"/>
                  <a:pt x="20660" y="10818"/>
                </a:cubicBezTo>
                <a:cubicBezTo>
                  <a:pt x="20679" y="10777"/>
                  <a:pt x="20735" y="10761"/>
                  <a:pt x="20785" y="10783"/>
                </a:cubicBezTo>
                <a:cubicBezTo>
                  <a:pt x="20913" y="10838"/>
                  <a:pt x="21363" y="10483"/>
                  <a:pt x="21363" y="10326"/>
                </a:cubicBezTo>
                <a:cubicBezTo>
                  <a:pt x="21363" y="10257"/>
                  <a:pt x="21318" y="10145"/>
                  <a:pt x="21263" y="10078"/>
                </a:cubicBezTo>
                <a:cubicBezTo>
                  <a:pt x="21136" y="9920"/>
                  <a:pt x="21169" y="9408"/>
                  <a:pt x="21316" y="9262"/>
                </a:cubicBezTo>
                <a:cubicBezTo>
                  <a:pt x="21370" y="9208"/>
                  <a:pt x="21414" y="9129"/>
                  <a:pt x="21414" y="9088"/>
                </a:cubicBezTo>
                <a:cubicBezTo>
                  <a:pt x="21414" y="9047"/>
                  <a:pt x="21448" y="8963"/>
                  <a:pt x="21490" y="8900"/>
                </a:cubicBezTo>
                <a:cubicBezTo>
                  <a:pt x="21546" y="8815"/>
                  <a:pt x="21556" y="8697"/>
                  <a:pt x="21529" y="8437"/>
                </a:cubicBezTo>
                <a:cubicBezTo>
                  <a:pt x="21497" y="8131"/>
                  <a:pt x="21473" y="8077"/>
                  <a:pt x="21333" y="8009"/>
                </a:cubicBezTo>
                <a:cubicBezTo>
                  <a:pt x="21245" y="7966"/>
                  <a:pt x="21067" y="7812"/>
                  <a:pt x="20936" y="7664"/>
                </a:cubicBezTo>
                <a:cubicBezTo>
                  <a:pt x="20752" y="7455"/>
                  <a:pt x="20691" y="7333"/>
                  <a:pt x="20666" y="7118"/>
                </a:cubicBezTo>
                <a:cubicBezTo>
                  <a:pt x="20644" y="6924"/>
                  <a:pt x="20579" y="6776"/>
                  <a:pt x="20449" y="6620"/>
                </a:cubicBezTo>
                <a:cubicBezTo>
                  <a:pt x="20348" y="6498"/>
                  <a:pt x="20243" y="6399"/>
                  <a:pt x="20217" y="6399"/>
                </a:cubicBezTo>
                <a:cubicBezTo>
                  <a:pt x="20101" y="6399"/>
                  <a:pt x="19635" y="5657"/>
                  <a:pt x="19471" y="5211"/>
                </a:cubicBezTo>
                <a:cubicBezTo>
                  <a:pt x="19372" y="4942"/>
                  <a:pt x="19239" y="4657"/>
                  <a:pt x="19175" y="4578"/>
                </a:cubicBezTo>
                <a:cubicBezTo>
                  <a:pt x="19111" y="4500"/>
                  <a:pt x="19039" y="4366"/>
                  <a:pt x="19015" y="4280"/>
                </a:cubicBezTo>
                <a:cubicBezTo>
                  <a:pt x="18982" y="4163"/>
                  <a:pt x="18931" y="4127"/>
                  <a:pt x="18806" y="4132"/>
                </a:cubicBezTo>
                <a:cubicBezTo>
                  <a:pt x="18620" y="4139"/>
                  <a:pt x="18498" y="3974"/>
                  <a:pt x="18498" y="3714"/>
                </a:cubicBezTo>
                <a:cubicBezTo>
                  <a:pt x="18498" y="3626"/>
                  <a:pt x="18475" y="3532"/>
                  <a:pt x="18445" y="3507"/>
                </a:cubicBezTo>
                <a:cubicBezTo>
                  <a:pt x="18415" y="3482"/>
                  <a:pt x="18405" y="3361"/>
                  <a:pt x="18423" y="3230"/>
                </a:cubicBezTo>
                <a:cubicBezTo>
                  <a:pt x="18451" y="3026"/>
                  <a:pt x="18432" y="2977"/>
                  <a:pt x="18267" y="2805"/>
                </a:cubicBezTo>
                <a:cubicBezTo>
                  <a:pt x="18092" y="2622"/>
                  <a:pt x="18084" y="2592"/>
                  <a:pt x="18115" y="2311"/>
                </a:cubicBezTo>
                <a:cubicBezTo>
                  <a:pt x="18133" y="2146"/>
                  <a:pt x="18168" y="1980"/>
                  <a:pt x="18193" y="1943"/>
                </a:cubicBezTo>
                <a:cubicBezTo>
                  <a:pt x="18218" y="1906"/>
                  <a:pt x="18239" y="1759"/>
                  <a:pt x="18239" y="1618"/>
                </a:cubicBezTo>
                <a:cubicBezTo>
                  <a:pt x="18239" y="1402"/>
                  <a:pt x="18201" y="1322"/>
                  <a:pt x="18003" y="1095"/>
                </a:cubicBezTo>
                <a:cubicBezTo>
                  <a:pt x="17754" y="810"/>
                  <a:pt x="17692" y="510"/>
                  <a:pt x="17845" y="337"/>
                </a:cubicBezTo>
                <a:cubicBezTo>
                  <a:pt x="17886" y="290"/>
                  <a:pt x="17907" y="208"/>
                  <a:pt x="17892" y="153"/>
                </a:cubicBezTo>
                <a:cubicBezTo>
                  <a:pt x="17853" y="15"/>
                  <a:pt x="17614" y="64"/>
                  <a:pt x="17387" y="256"/>
                </a:cubicBezTo>
                <a:cubicBezTo>
                  <a:pt x="17285" y="342"/>
                  <a:pt x="17159" y="403"/>
                  <a:pt x="17108" y="391"/>
                </a:cubicBezTo>
                <a:cubicBezTo>
                  <a:pt x="17045" y="376"/>
                  <a:pt x="17008" y="421"/>
                  <a:pt x="16998" y="525"/>
                </a:cubicBezTo>
                <a:cubicBezTo>
                  <a:pt x="16976" y="735"/>
                  <a:pt x="16855" y="862"/>
                  <a:pt x="16741" y="794"/>
                </a:cubicBezTo>
                <a:cubicBezTo>
                  <a:pt x="16691" y="763"/>
                  <a:pt x="16526" y="746"/>
                  <a:pt x="16373" y="756"/>
                </a:cubicBezTo>
                <a:cubicBezTo>
                  <a:pt x="16064" y="777"/>
                  <a:pt x="15895" y="643"/>
                  <a:pt x="15895" y="372"/>
                </a:cubicBezTo>
                <a:cubicBezTo>
                  <a:pt x="15895" y="287"/>
                  <a:pt x="15840" y="146"/>
                  <a:pt x="15773" y="60"/>
                </a:cubicBezTo>
                <a:cubicBezTo>
                  <a:pt x="15743" y="21"/>
                  <a:pt x="15732" y="20"/>
                  <a:pt x="15713" y="0"/>
                </a:cubicBezTo>
                <a:lnTo>
                  <a:pt x="15591" y="0"/>
                </a:lnTo>
                <a:close/>
              </a:path>
            </a:pathLst>
          </a:custGeom>
          <a:ln w="12700">
            <a:miter lim="400000"/>
          </a:ln>
          <a:effectLst>
            <a:outerShdw blurRad="355600" rotWithShape="0">
              <a:srgbClr val="000000">
                <a:alpha val="75000"/>
              </a:srgbClr>
            </a:outerShdw>
          </a:effectLst>
        </p:spPr>
      </p:pic>
      <p:sp>
        <p:nvSpPr>
          <p:cNvPr id="2" name="TextBox 1"/>
          <p:cNvSpPr txBox="1"/>
          <p:nvPr/>
        </p:nvSpPr>
        <p:spPr>
          <a:xfrm>
            <a:off x="171039" y="4710147"/>
            <a:ext cx="770332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Greater Manchester: after (the</a:t>
            </a:r>
            <a:r>
              <a:rPr kumimoji="0" lang="en-GB" sz="1800" b="0" i="0" u="none" strike="noStrike" cap="none" spc="0" normalizeH="0" dirty="0" smtClean="0">
                <a:ln>
                  <a:noFill/>
                </a:ln>
                <a:solidFill>
                  <a:srgbClr val="05283A"/>
                </a:solidFill>
                <a:effectLst/>
                <a:uFillTx/>
                <a:latin typeface="+mn-lt"/>
                <a:ea typeface="+mn-ea"/>
                <a:cs typeface="+mn-cs"/>
                <a:sym typeface="Calibri"/>
              </a:rPr>
              <a:t> vast majority of GM would be accessi</a:t>
            </a:r>
            <a:r>
              <a:rPr lang="en-GB" dirty="0" smtClean="0"/>
              <a:t>ble) </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DA68"/>
        </a:solidFill>
        <a:effectLst/>
      </p:bgPr>
    </p:bg>
    <p:spTree>
      <p:nvGrpSpPr>
        <p:cNvPr id="1" name=""/>
        <p:cNvGrpSpPr/>
        <p:nvPr/>
      </p:nvGrpSpPr>
      <p:grpSpPr>
        <a:xfrm>
          <a:off x="0" y="0"/>
          <a:ext cx="0" cy="0"/>
          <a:chOff x="0" y="0"/>
          <a:chExt cx="0" cy="0"/>
        </a:xfrm>
      </p:grpSpPr>
      <p:grpSp>
        <p:nvGrpSpPr>
          <p:cNvPr id="161" name="Group"/>
          <p:cNvGrpSpPr/>
          <p:nvPr/>
        </p:nvGrpSpPr>
        <p:grpSpPr>
          <a:xfrm>
            <a:off x="1442047" y="933389"/>
            <a:ext cx="3585702" cy="3844555"/>
            <a:chOff x="75477" y="0"/>
            <a:chExt cx="3585701" cy="3844553"/>
          </a:xfrm>
        </p:grpSpPr>
        <p:sp>
          <p:nvSpPr>
            <p:cNvPr id="153" name="Polygon"/>
            <p:cNvSpPr/>
            <p:nvPr/>
          </p:nvSpPr>
          <p:spPr>
            <a:xfrm>
              <a:off x="592431" y="901368"/>
              <a:ext cx="975785" cy="11267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61D836"/>
            </a:solidFill>
            <a:ln w="3175" cap="flat">
              <a:noFill/>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54" name="Polygon"/>
            <p:cNvSpPr/>
            <p:nvPr/>
          </p:nvSpPr>
          <p:spPr>
            <a:xfrm>
              <a:off x="1650818" y="2715145"/>
              <a:ext cx="975786" cy="11267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61D836"/>
            </a:solidFill>
            <a:ln w="3175" cap="flat">
              <a:noFill/>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55" name="Polygon"/>
            <p:cNvSpPr/>
            <p:nvPr/>
          </p:nvSpPr>
          <p:spPr>
            <a:xfrm>
              <a:off x="75477" y="1825971"/>
              <a:ext cx="975785" cy="11267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61D836"/>
            </a:solidFill>
            <a:ln w="3175" cap="flat">
              <a:noFill/>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56" name="Polygon"/>
            <p:cNvSpPr/>
            <p:nvPr/>
          </p:nvSpPr>
          <p:spPr>
            <a:xfrm>
              <a:off x="1643529" y="887080"/>
              <a:ext cx="975785" cy="11267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61D836"/>
            </a:solidFill>
            <a:ln w="3175" cap="flat">
              <a:noFill/>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57" name="Polygon"/>
            <p:cNvSpPr/>
            <p:nvPr/>
          </p:nvSpPr>
          <p:spPr>
            <a:xfrm>
              <a:off x="1128749" y="1806921"/>
              <a:ext cx="975786" cy="11267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61D836"/>
            </a:solidFill>
            <a:ln w="3175" cap="flat">
              <a:noFill/>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58" name="Polygon"/>
            <p:cNvSpPr/>
            <p:nvPr/>
          </p:nvSpPr>
          <p:spPr>
            <a:xfrm>
              <a:off x="616243" y="2717814"/>
              <a:ext cx="975785" cy="11267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61D836"/>
            </a:solidFill>
            <a:ln w="3175" cap="flat">
              <a:noFill/>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59" name="Polygon"/>
            <p:cNvSpPr/>
            <p:nvPr/>
          </p:nvSpPr>
          <p:spPr>
            <a:xfrm>
              <a:off x="2685393" y="2715145"/>
              <a:ext cx="975786" cy="11267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61D836"/>
            </a:solidFill>
            <a:ln w="3175" cap="flat">
              <a:noFill/>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60" name="Polygon"/>
            <p:cNvSpPr/>
            <p:nvPr/>
          </p:nvSpPr>
          <p:spPr>
            <a:xfrm>
              <a:off x="75477" y="0"/>
              <a:ext cx="975785" cy="11267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61D836"/>
            </a:solidFill>
            <a:ln w="3175" cap="flat">
              <a:noFill/>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grpSp>
      <p:pic>
        <p:nvPicPr>
          <p:cNvPr id="162" name="Picture 1" descr="Picture 1"/>
          <p:cNvPicPr>
            <a:picLocks noChangeAspect="1"/>
          </p:cNvPicPr>
          <p:nvPr/>
        </p:nvPicPr>
        <p:blipFill>
          <a:blip r:embed="rId3">
            <a:extLst/>
          </a:blip>
          <a:srcRect l="3252" t="2099" r="66054" b="81867"/>
          <a:stretch>
            <a:fillRect/>
          </a:stretch>
        </p:blipFill>
        <p:spPr>
          <a:xfrm>
            <a:off x="297433" y="107969"/>
            <a:ext cx="2806541" cy="824657"/>
          </a:xfrm>
          <a:prstGeom prst="rect">
            <a:avLst/>
          </a:prstGeom>
          <a:ln w="12700">
            <a:miter lim="400000"/>
          </a:ln>
        </p:spPr>
      </p:pic>
      <p:sp>
        <p:nvSpPr>
          <p:cNvPr id="163" name="Start"/>
          <p:cNvSpPr/>
          <p:nvPr/>
        </p:nvSpPr>
        <p:spPr>
          <a:xfrm>
            <a:off x="863776" y="1366126"/>
            <a:ext cx="423394" cy="261266"/>
          </a:xfrm>
          <a:prstGeom prst="roundRect">
            <a:avLst>
              <a:gd name="adj" fmla="val 24308"/>
            </a:avLst>
          </a:prstGeom>
          <a:solidFill>
            <a:srgbClr val="000000"/>
          </a:solidFill>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defTabSz="309562">
              <a:defRPr sz="900">
                <a:solidFill>
                  <a:srgbClr val="FFFFFF"/>
                </a:solidFill>
                <a:latin typeface="Helvetica Neue Medium"/>
                <a:ea typeface="Helvetica Neue Medium"/>
                <a:cs typeface="Helvetica Neue Medium"/>
                <a:sym typeface="Helvetica Neue Medium"/>
              </a:defRPr>
            </a:lvl1pPr>
          </a:lstStyle>
          <a:p>
            <a:r>
              <a:t>Start</a:t>
            </a:r>
          </a:p>
        </p:txBody>
      </p:sp>
      <p:sp>
        <p:nvSpPr>
          <p:cNvPr id="164" name="Finish"/>
          <p:cNvSpPr/>
          <p:nvPr/>
        </p:nvSpPr>
        <p:spPr>
          <a:xfrm>
            <a:off x="5191722" y="4081271"/>
            <a:ext cx="423394" cy="261267"/>
          </a:xfrm>
          <a:prstGeom prst="roundRect">
            <a:avLst>
              <a:gd name="adj" fmla="val 24308"/>
            </a:avLst>
          </a:prstGeom>
          <a:solidFill>
            <a:srgbClr val="000000"/>
          </a:solidFill>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defTabSz="309562">
              <a:defRPr sz="900">
                <a:solidFill>
                  <a:srgbClr val="FFFFFF"/>
                </a:solidFill>
                <a:latin typeface="Helvetica Neue Medium"/>
                <a:ea typeface="Helvetica Neue Medium"/>
                <a:cs typeface="Helvetica Neue Medium"/>
                <a:sym typeface="Helvetica Neue Medium"/>
              </a:defRPr>
            </a:lvl1pPr>
          </a:lstStyle>
          <a:p>
            <a:r>
              <a:t>Finish</a:t>
            </a:r>
          </a:p>
        </p:txBody>
      </p:sp>
      <p:grpSp>
        <p:nvGrpSpPr>
          <p:cNvPr id="176" name="Group"/>
          <p:cNvGrpSpPr/>
          <p:nvPr/>
        </p:nvGrpSpPr>
        <p:grpSpPr>
          <a:xfrm>
            <a:off x="1455903" y="1207593"/>
            <a:ext cx="3501296" cy="3431178"/>
            <a:chOff x="0" y="0"/>
            <a:chExt cx="3501295" cy="3431176"/>
          </a:xfrm>
        </p:grpSpPr>
        <p:sp>
          <p:nvSpPr>
            <p:cNvPr id="165" name="Line"/>
            <p:cNvSpPr/>
            <p:nvPr/>
          </p:nvSpPr>
          <p:spPr>
            <a:xfrm flipH="1">
              <a:off x="538804" y="3008985"/>
              <a:ext cx="2962492" cy="1"/>
            </a:xfrm>
            <a:prstGeom prst="line">
              <a:avLst/>
            </a:prstGeom>
            <a:noFill/>
            <a:ln w="12700" cap="flat">
              <a:solidFill>
                <a:srgbClr val="000000"/>
              </a:solidFill>
              <a:prstDash val="solid"/>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66" name="Line"/>
            <p:cNvSpPr/>
            <p:nvPr/>
          </p:nvSpPr>
          <p:spPr>
            <a:xfrm>
              <a:off x="1813647" y="3010196"/>
              <a:ext cx="1" cy="420981"/>
            </a:xfrm>
            <a:prstGeom prst="line">
              <a:avLst/>
            </a:prstGeom>
            <a:noFill/>
            <a:ln w="12700" cap="flat">
              <a:solidFill>
                <a:srgbClr val="000000"/>
              </a:solidFill>
              <a:prstDash val="solid"/>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67" name="Line"/>
            <p:cNvSpPr/>
            <p:nvPr/>
          </p:nvSpPr>
          <p:spPr>
            <a:xfrm flipV="1">
              <a:off x="1265273" y="1209668"/>
              <a:ext cx="1" cy="1810939"/>
            </a:xfrm>
            <a:prstGeom prst="line">
              <a:avLst/>
            </a:prstGeom>
            <a:noFill/>
            <a:ln w="12700" cap="flat">
              <a:solidFill>
                <a:srgbClr val="000000"/>
              </a:solidFill>
              <a:prstDash val="solid"/>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68" name="Line"/>
            <p:cNvSpPr/>
            <p:nvPr/>
          </p:nvSpPr>
          <p:spPr>
            <a:xfrm>
              <a:off x="1269542" y="2064511"/>
              <a:ext cx="998607" cy="9505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102" y="113"/>
                  </a:lnTo>
                  <a:lnTo>
                    <a:pt x="11815" y="16841"/>
                  </a:lnTo>
                  <a:lnTo>
                    <a:pt x="21485" y="16681"/>
                  </a:lnTo>
                  <a:lnTo>
                    <a:pt x="21600" y="21600"/>
                  </a:lnTo>
                </a:path>
              </a:pathLst>
            </a:custGeom>
            <a:noFill/>
            <a:ln w="12700" cap="flat">
              <a:solidFill>
                <a:srgbClr val="000000"/>
              </a:solidFill>
              <a:prstDash val="solid"/>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69" name="Line"/>
            <p:cNvSpPr/>
            <p:nvPr/>
          </p:nvSpPr>
          <p:spPr>
            <a:xfrm>
              <a:off x="0" y="0"/>
              <a:ext cx="725948" cy="2538074"/>
            </a:xfrm>
            <a:custGeom>
              <a:avLst/>
              <a:gdLst/>
              <a:ahLst/>
              <a:cxnLst>
                <a:cxn ang="0">
                  <a:pos x="wd2" y="hd2"/>
                </a:cxn>
                <a:cxn ang="5400000">
                  <a:pos x="wd2" y="hd2"/>
                </a:cxn>
                <a:cxn ang="10800000">
                  <a:pos x="wd2" y="hd2"/>
                </a:cxn>
                <a:cxn ang="16200000">
                  <a:pos x="wd2" y="hd2"/>
                </a:cxn>
              </a:cxnLst>
              <a:rect l="0" t="0" r="r" b="b"/>
              <a:pathLst>
                <a:path w="21600" h="21600" extrusionOk="0">
                  <a:moveTo>
                    <a:pt x="0" y="2595"/>
                  </a:moveTo>
                  <a:lnTo>
                    <a:pt x="9790" y="2575"/>
                  </a:lnTo>
                  <a:lnTo>
                    <a:pt x="9962" y="1"/>
                  </a:lnTo>
                  <a:lnTo>
                    <a:pt x="21600" y="0"/>
                  </a:lnTo>
                  <a:lnTo>
                    <a:pt x="20992" y="17946"/>
                  </a:lnTo>
                  <a:lnTo>
                    <a:pt x="5944" y="17933"/>
                  </a:lnTo>
                  <a:lnTo>
                    <a:pt x="5830" y="21600"/>
                  </a:lnTo>
                </a:path>
              </a:pathLst>
            </a:custGeom>
            <a:noFill/>
            <a:ln w="12700" cap="flat">
              <a:solidFill>
                <a:srgbClr val="000000"/>
              </a:solidFill>
              <a:prstDash val="solid"/>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70" name="Line"/>
            <p:cNvSpPr/>
            <p:nvPr/>
          </p:nvSpPr>
          <p:spPr>
            <a:xfrm flipV="1">
              <a:off x="719126" y="1196826"/>
              <a:ext cx="1780423" cy="5685"/>
            </a:xfrm>
            <a:prstGeom prst="line">
              <a:avLst/>
            </a:prstGeom>
            <a:noFill/>
            <a:ln w="12700" cap="flat">
              <a:solidFill>
                <a:srgbClr val="000000"/>
              </a:solidFill>
              <a:prstDash val="solid"/>
              <a:miter lim="400000"/>
            </a:ln>
            <a:effectLst/>
          </p:spPr>
          <p:txBody>
            <a:bodyPr wrap="square" lIns="0" tIns="0" rIns="0" bIns="0" numCol="1" anchor="ctr">
              <a:noAutofit/>
            </a:bodyPr>
            <a:lstStyle/>
            <a:p>
              <a:pPr algn="ctr" defTabSz="309562">
                <a:defRPr sz="1200">
                  <a:solidFill>
                    <a:srgbClr val="FFFFFF"/>
                  </a:solidFill>
                  <a:latin typeface="Helvetica Neue Medium"/>
                  <a:ea typeface="Helvetica Neue Medium"/>
                  <a:cs typeface="Helvetica Neue Medium"/>
                  <a:sym typeface="Helvetica Neue Medium"/>
                </a:defRPr>
              </a:pPr>
              <a:endParaRPr/>
            </a:p>
          </p:txBody>
        </p:sp>
        <p:sp>
          <p:nvSpPr>
            <p:cNvPr id="171" name="8"/>
            <p:cNvSpPr/>
            <p:nvPr/>
          </p:nvSpPr>
          <p:spPr>
            <a:xfrm>
              <a:off x="2187262" y="2915706"/>
              <a:ext cx="178927" cy="177210"/>
            </a:xfrm>
            <a:prstGeom prst="ellipse">
              <a:avLst/>
            </a:prstGeom>
            <a:solidFill>
              <a:srgbClr val="FEDA68"/>
            </a:solidFill>
            <a:ln w="317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309562">
                <a:defRPr sz="800">
                  <a:solidFill>
                    <a:srgbClr val="000000"/>
                  </a:solidFill>
                  <a:latin typeface="Helvetica Neue Medium"/>
                  <a:ea typeface="Helvetica Neue Medium"/>
                  <a:cs typeface="Helvetica Neue Medium"/>
                  <a:sym typeface="Helvetica Neue Medium"/>
                </a:defRPr>
              </a:lvl1pPr>
            </a:lstStyle>
            <a:p>
              <a:r>
                <a:t>8</a:t>
              </a:r>
            </a:p>
          </p:txBody>
        </p:sp>
        <p:sp>
          <p:nvSpPr>
            <p:cNvPr id="172" name="6"/>
            <p:cNvSpPr/>
            <p:nvPr/>
          </p:nvSpPr>
          <p:spPr>
            <a:xfrm>
              <a:off x="1175811" y="1958952"/>
              <a:ext cx="178926" cy="177210"/>
            </a:xfrm>
            <a:prstGeom prst="ellipse">
              <a:avLst/>
            </a:prstGeom>
            <a:solidFill>
              <a:srgbClr val="FEDA68"/>
            </a:solidFill>
            <a:ln w="317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309562">
                <a:defRPr sz="800">
                  <a:solidFill>
                    <a:srgbClr val="000000"/>
                  </a:solidFill>
                  <a:latin typeface="Helvetica Neue Medium"/>
                  <a:ea typeface="Helvetica Neue Medium"/>
                  <a:cs typeface="Helvetica Neue Medium"/>
                  <a:sym typeface="Helvetica Neue Medium"/>
                </a:defRPr>
              </a:lvl1pPr>
            </a:lstStyle>
            <a:p>
              <a:r>
                <a:t>6</a:t>
              </a:r>
            </a:p>
          </p:txBody>
        </p:sp>
        <p:sp>
          <p:nvSpPr>
            <p:cNvPr id="173" name="4"/>
            <p:cNvSpPr/>
            <p:nvPr/>
          </p:nvSpPr>
          <p:spPr>
            <a:xfrm>
              <a:off x="637097" y="1101929"/>
              <a:ext cx="178926" cy="177210"/>
            </a:xfrm>
            <a:prstGeom prst="ellipse">
              <a:avLst/>
            </a:prstGeom>
            <a:solidFill>
              <a:srgbClr val="FEDA68"/>
            </a:solidFill>
            <a:ln w="317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309562">
                <a:defRPr sz="800">
                  <a:solidFill>
                    <a:srgbClr val="000000"/>
                  </a:solidFill>
                  <a:latin typeface="Helvetica Neue Medium"/>
                  <a:ea typeface="Helvetica Neue Medium"/>
                  <a:cs typeface="Helvetica Neue Medium"/>
                  <a:sym typeface="Helvetica Neue Medium"/>
                </a:defRPr>
              </a:lvl1pPr>
            </a:lstStyle>
            <a:p>
              <a:r>
                <a:t>4</a:t>
              </a:r>
            </a:p>
          </p:txBody>
        </p:sp>
        <p:sp>
          <p:nvSpPr>
            <p:cNvPr id="174" name="5"/>
            <p:cNvSpPr/>
            <p:nvPr/>
          </p:nvSpPr>
          <p:spPr>
            <a:xfrm>
              <a:off x="1168599" y="1097166"/>
              <a:ext cx="178927" cy="177210"/>
            </a:xfrm>
            <a:prstGeom prst="ellipse">
              <a:avLst/>
            </a:prstGeom>
            <a:solidFill>
              <a:srgbClr val="FEDA68"/>
            </a:solidFill>
            <a:ln w="317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309562">
                <a:defRPr sz="800">
                  <a:solidFill>
                    <a:srgbClr val="000000"/>
                  </a:solidFill>
                  <a:latin typeface="Helvetica Neue Medium"/>
                  <a:ea typeface="Helvetica Neue Medium"/>
                  <a:cs typeface="Helvetica Neue Medium"/>
                  <a:sym typeface="Helvetica Neue Medium"/>
                </a:defRPr>
              </a:lvl1pPr>
            </a:lstStyle>
            <a:p>
              <a:r>
                <a:t>5</a:t>
              </a:r>
            </a:p>
          </p:txBody>
        </p:sp>
        <p:sp>
          <p:nvSpPr>
            <p:cNvPr id="175" name="7"/>
            <p:cNvSpPr/>
            <p:nvPr/>
          </p:nvSpPr>
          <p:spPr>
            <a:xfrm>
              <a:off x="1168599" y="2920381"/>
              <a:ext cx="178927" cy="177210"/>
            </a:xfrm>
            <a:prstGeom prst="ellipse">
              <a:avLst/>
            </a:prstGeom>
            <a:solidFill>
              <a:srgbClr val="FEDA68"/>
            </a:solidFill>
            <a:ln w="3175"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309562">
                <a:defRPr sz="800">
                  <a:solidFill>
                    <a:srgbClr val="000000"/>
                  </a:solidFill>
                  <a:latin typeface="Helvetica Neue Medium"/>
                  <a:ea typeface="Helvetica Neue Medium"/>
                  <a:cs typeface="Helvetica Neue Medium"/>
                  <a:sym typeface="Helvetica Neue Medium"/>
                </a:defRPr>
              </a:lvl1pPr>
            </a:lstStyle>
            <a:p>
              <a:r>
                <a:t>7</a:t>
              </a:r>
            </a:p>
          </p:txBody>
        </p:sp>
      </p:grpSp>
      <p:grpSp>
        <p:nvGrpSpPr>
          <p:cNvPr id="179" name="Group"/>
          <p:cNvGrpSpPr/>
          <p:nvPr/>
        </p:nvGrpSpPr>
        <p:grpSpPr>
          <a:xfrm>
            <a:off x="3524586" y="1130548"/>
            <a:ext cx="1005656" cy="177210"/>
            <a:chOff x="0" y="0"/>
            <a:chExt cx="1005655" cy="177209"/>
          </a:xfrm>
        </p:grpSpPr>
        <p:sp>
          <p:nvSpPr>
            <p:cNvPr id="177" name="Circle"/>
            <p:cNvSpPr/>
            <p:nvPr/>
          </p:nvSpPr>
          <p:spPr>
            <a:xfrm>
              <a:off x="0" y="0"/>
              <a:ext cx="178926" cy="177210"/>
            </a:xfrm>
            <a:prstGeom prst="ellipse">
              <a:avLst/>
            </a:prstGeom>
            <a:solidFill>
              <a:srgbClr val="FEDA68"/>
            </a:solidFill>
            <a:ln w="3175" cap="flat">
              <a:solidFill>
                <a:srgbClr val="000000"/>
              </a:solidFill>
              <a:prstDash val="solid"/>
              <a:miter lim="400000"/>
            </a:ln>
            <a:effectLst>
              <a:outerShdw blurRad="127000" dist="38100" rotWithShape="0">
                <a:srgbClr val="000000">
                  <a:alpha val="75000"/>
                </a:srgbClr>
              </a:outerShdw>
            </a:effectLst>
          </p:spPr>
          <p:txBody>
            <a:bodyPr wrap="square" lIns="0" tIns="0" rIns="0" bIns="0" numCol="1" anchor="ctr">
              <a:noAutofit/>
            </a:bodyPr>
            <a:lstStyle/>
            <a:p>
              <a:pPr algn="ctr" defTabSz="309562">
                <a:defRPr sz="800">
                  <a:solidFill>
                    <a:srgbClr val="000000"/>
                  </a:solidFill>
                  <a:latin typeface="Helvetica Neue Medium"/>
                  <a:ea typeface="Helvetica Neue Medium"/>
                  <a:cs typeface="Helvetica Neue Medium"/>
                  <a:sym typeface="Helvetica Neue Medium"/>
                </a:defRPr>
              </a:pPr>
              <a:endParaRPr/>
            </a:p>
          </p:txBody>
        </p:sp>
        <p:sp>
          <p:nvSpPr>
            <p:cNvPr id="178" name="Crossing Point"/>
            <p:cNvSpPr txBox="1"/>
            <p:nvPr/>
          </p:nvSpPr>
          <p:spPr>
            <a:xfrm>
              <a:off x="241826" y="7528"/>
              <a:ext cx="763830" cy="162154"/>
            </a:xfrm>
            <a:prstGeom prst="rect">
              <a:avLst/>
            </a:prstGeom>
            <a:noFill/>
            <a:ln w="12700" cap="flat">
              <a:noFill/>
              <a:miter lim="400000"/>
            </a:ln>
            <a:effectLst>
              <a:outerShdw blurRad="127000" dist="381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numCol="1" anchor="ctr">
              <a:spAutoFit/>
            </a:bodyPr>
            <a:lstStyle>
              <a:lvl1pPr algn="ctr" defTabSz="309562">
                <a:defRPr sz="800" b="1">
                  <a:solidFill>
                    <a:srgbClr val="1E2F46"/>
                  </a:solidFill>
                  <a:latin typeface="Helvetica Neue"/>
                  <a:ea typeface="Helvetica Neue"/>
                  <a:cs typeface="Helvetica Neue"/>
                  <a:sym typeface="Helvetica Neue"/>
                </a:defRPr>
              </a:lvl1pPr>
            </a:lstStyle>
            <a:p>
              <a:r>
                <a:t>Crossing Point</a:t>
              </a:r>
            </a:p>
          </p:txBody>
        </p:sp>
      </p:grpSp>
      <p:grpSp>
        <p:nvGrpSpPr>
          <p:cNvPr id="182" name="Group"/>
          <p:cNvGrpSpPr/>
          <p:nvPr/>
        </p:nvGrpSpPr>
        <p:grpSpPr>
          <a:xfrm>
            <a:off x="3524586" y="1470768"/>
            <a:ext cx="999916" cy="177211"/>
            <a:chOff x="0" y="0"/>
            <a:chExt cx="999914" cy="177209"/>
          </a:xfrm>
        </p:grpSpPr>
        <p:sp>
          <p:nvSpPr>
            <p:cNvPr id="180" name="8"/>
            <p:cNvSpPr/>
            <p:nvPr/>
          </p:nvSpPr>
          <p:spPr>
            <a:xfrm>
              <a:off x="0" y="0"/>
              <a:ext cx="178926" cy="177210"/>
            </a:xfrm>
            <a:prstGeom prst="ellipse">
              <a:avLst/>
            </a:prstGeom>
            <a:solidFill>
              <a:srgbClr val="FEDA68"/>
            </a:solidFill>
            <a:ln w="3175" cap="flat">
              <a:solidFill>
                <a:srgbClr val="000000"/>
              </a:solidFill>
              <a:prstDash val="solid"/>
              <a:miter lim="400000"/>
            </a:ln>
            <a:effectLst>
              <a:outerShdw blurRad="127000" dist="381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309562">
                <a:defRPr sz="800">
                  <a:solidFill>
                    <a:srgbClr val="000000"/>
                  </a:solidFill>
                  <a:latin typeface="Helvetica Neue Medium"/>
                  <a:ea typeface="Helvetica Neue Medium"/>
                  <a:cs typeface="Helvetica Neue Medium"/>
                  <a:sym typeface="Helvetica Neue Medium"/>
                </a:defRPr>
              </a:lvl1pPr>
            </a:lstStyle>
            <a:p>
              <a:r>
                <a:t>8</a:t>
              </a:r>
            </a:p>
          </p:txBody>
        </p:sp>
        <p:sp>
          <p:nvSpPr>
            <p:cNvPr id="181" name="Decision Point"/>
            <p:cNvSpPr txBox="1"/>
            <p:nvPr/>
          </p:nvSpPr>
          <p:spPr>
            <a:xfrm>
              <a:off x="247566" y="7528"/>
              <a:ext cx="752349" cy="162154"/>
            </a:xfrm>
            <a:prstGeom prst="rect">
              <a:avLst/>
            </a:prstGeom>
            <a:noFill/>
            <a:ln w="12700" cap="flat">
              <a:noFill/>
              <a:miter lim="400000"/>
            </a:ln>
            <a:effectLst>
              <a:outerShdw blurRad="127000" dist="381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numCol="1" anchor="ctr">
              <a:spAutoFit/>
            </a:bodyPr>
            <a:lstStyle>
              <a:lvl1pPr algn="ctr" defTabSz="309562">
                <a:defRPr sz="800" b="1">
                  <a:solidFill>
                    <a:srgbClr val="1E2F46"/>
                  </a:solidFill>
                  <a:latin typeface="Helvetica Neue"/>
                  <a:ea typeface="Helvetica Neue"/>
                  <a:cs typeface="Helvetica Neue"/>
                  <a:sym typeface="Helvetica Neue"/>
                </a:defRPr>
              </a:lvl1pPr>
            </a:lstStyle>
            <a:p>
              <a:r>
                <a:t>Decision Point</a:t>
              </a:r>
            </a:p>
          </p:txBody>
        </p:sp>
      </p:grpSp>
      <p:grpSp>
        <p:nvGrpSpPr>
          <p:cNvPr id="197" name="Group"/>
          <p:cNvGrpSpPr/>
          <p:nvPr/>
        </p:nvGrpSpPr>
        <p:grpSpPr>
          <a:xfrm>
            <a:off x="1312532" y="1361901"/>
            <a:ext cx="3819029" cy="3416580"/>
            <a:chOff x="0" y="0"/>
            <a:chExt cx="3819027" cy="3416578"/>
          </a:xfrm>
        </p:grpSpPr>
        <p:sp>
          <p:nvSpPr>
            <p:cNvPr id="183" name="Circle"/>
            <p:cNvSpPr/>
            <p:nvPr/>
          </p:nvSpPr>
          <p:spPr>
            <a:xfrm>
              <a:off x="2501523" y="901368"/>
              <a:ext cx="272329" cy="269716"/>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84" name="Circle"/>
            <p:cNvSpPr/>
            <p:nvPr/>
          </p:nvSpPr>
          <p:spPr>
            <a:xfrm>
              <a:off x="1265269" y="1327498"/>
              <a:ext cx="272329" cy="269717"/>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85" name="Circle"/>
            <p:cNvSpPr/>
            <p:nvPr/>
          </p:nvSpPr>
          <p:spPr>
            <a:xfrm>
              <a:off x="1520228" y="896605"/>
              <a:ext cx="272329" cy="269717"/>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86" name="Circle"/>
            <p:cNvSpPr/>
            <p:nvPr/>
          </p:nvSpPr>
          <p:spPr>
            <a:xfrm>
              <a:off x="733767" y="455362"/>
              <a:ext cx="272329" cy="269717"/>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87" name="Circle"/>
            <p:cNvSpPr/>
            <p:nvPr/>
          </p:nvSpPr>
          <p:spPr>
            <a:xfrm>
              <a:off x="0" y="0"/>
              <a:ext cx="272328" cy="269716"/>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88" name="Circle"/>
            <p:cNvSpPr/>
            <p:nvPr/>
          </p:nvSpPr>
          <p:spPr>
            <a:xfrm>
              <a:off x="214328" y="2233729"/>
              <a:ext cx="272329" cy="269717"/>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89" name="Circle"/>
            <p:cNvSpPr/>
            <p:nvPr/>
          </p:nvSpPr>
          <p:spPr>
            <a:xfrm>
              <a:off x="1271240" y="2271152"/>
              <a:ext cx="272329" cy="269716"/>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90" name="Circle"/>
            <p:cNvSpPr/>
            <p:nvPr/>
          </p:nvSpPr>
          <p:spPr>
            <a:xfrm>
              <a:off x="719479" y="1362401"/>
              <a:ext cx="272329" cy="269716"/>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91" name="Circle"/>
            <p:cNvSpPr/>
            <p:nvPr/>
          </p:nvSpPr>
          <p:spPr>
            <a:xfrm>
              <a:off x="1826191" y="2273584"/>
              <a:ext cx="272329" cy="269717"/>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92" name="Circle"/>
            <p:cNvSpPr/>
            <p:nvPr/>
          </p:nvSpPr>
          <p:spPr>
            <a:xfrm>
              <a:off x="1534515" y="2715145"/>
              <a:ext cx="272329" cy="269716"/>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93" name="Circle"/>
            <p:cNvSpPr/>
            <p:nvPr/>
          </p:nvSpPr>
          <p:spPr>
            <a:xfrm>
              <a:off x="568333" y="2715145"/>
              <a:ext cx="272329" cy="269716"/>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94" name="Circle"/>
            <p:cNvSpPr/>
            <p:nvPr/>
          </p:nvSpPr>
          <p:spPr>
            <a:xfrm>
              <a:off x="2553911" y="2715145"/>
              <a:ext cx="272329" cy="269716"/>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95" name="Circle"/>
            <p:cNvSpPr/>
            <p:nvPr/>
          </p:nvSpPr>
          <p:spPr>
            <a:xfrm>
              <a:off x="1826191" y="3146863"/>
              <a:ext cx="272329" cy="269716"/>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sp>
          <p:nvSpPr>
            <p:cNvPr id="196" name="Circle"/>
            <p:cNvSpPr/>
            <p:nvPr/>
          </p:nvSpPr>
          <p:spPr>
            <a:xfrm>
              <a:off x="3546699" y="2719820"/>
              <a:ext cx="272329" cy="269717"/>
            </a:xfrm>
            <a:prstGeom prst="ellipse">
              <a:avLst/>
            </a:prstGeom>
            <a:solidFill>
              <a:srgbClr val="FEDA68"/>
            </a:solidFill>
            <a:ln w="3175" cap="flat">
              <a:solidFill>
                <a:srgbClr val="000000"/>
              </a:solidFill>
              <a:prstDash val="solid"/>
              <a:miter lim="400000"/>
            </a:ln>
            <a:effectLst/>
          </p:spPr>
          <p:txBody>
            <a:bodyPr wrap="square" lIns="0" tIns="0" rIns="0" bIns="0" numCol="1" anchor="ctr">
              <a:noAutofit/>
            </a:bodyPr>
            <a:lstStyle/>
            <a:p>
              <a:pPr algn="ctr" defTabSz="309562">
                <a:defRPr sz="1000">
                  <a:solidFill>
                    <a:srgbClr val="000000"/>
                  </a:solidFill>
                  <a:latin typeface="Helvetica Neue Medium"/>
                  <a:ea typeface="Helvetica Neue Medium"/>
                  <a:cs typeface="Helvetica Neue Medium"/>
                  <a:sym typeface="Helvetica Neue Medium"/>
                </a:defRPr>
              </a:pPr>
              <a:endParaRPr/>
            </a:p>
          </p:txBody>
        </p:sp>
      </p:grpSp>
      <p:pic>
        <p:nvPicPr>
          <p:cNvPr id="198" name="beelines signage mockup APPROVED CLIENT COPY.pdf" descr="beelines signage mockup APPROVED CLIENT COPY.pdf"/>
          <p:cNvPicPr>
            <a:picLocks noChangeAspect="1"/>
          </p:cNvPicPr>
          <p:nvPr/>
        </p:nvPicPr>
        <p:blipFill>
          <a:blip r:embed="rId4">
            <a:extLst/>
          </a:blip>
          <a:stretch>
            <a:fillRect/>
          </a:stretch>
        </p:blipFill>
        <p:spPr>
          <a:xfrm>
            <a:off x="6857800" y="541082"/>
            <a:ext cx="1208974" cy="4374208"/>
          </a:xfrm>
          <a:prstGeom prst="rect">
            <a:avLst/>
          </a:prstGeom>
          <a:ln w="12700">
            <a:miter lim="400000"/>
          </a:ln>
          <a:effectLst>
            <a:outerShdw blurRad="12700" dir="5400000" rotWithShape="0">
              <a:srgbClr val="000000">
                <a:alpha val="50000"/>
              </a:srgbClr>
            </a:outerShdw>
          </a:effectLst>
        </p:spPr>
      </p:pic>
      <p:sp>
        <p:nvSpPr>
          <p:cNvPr id="2" name="TextBox 1"/>
          <p:cNvSpPr txBox="1"/>
          <p:nvPr/>
        </p:nvSpPr>
        <p:spPr>
          <a:xfrm>
            <a:off x="197353" y="4710147"/>
            <a:ext cx="611792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GB" dirty="0" smtClean="0"/>
              <a:t>Proposed w</a:t>
            </a:r>
            <a:r>
              <a:rPr kumimoji="0" lang="en-GB" sz="1800" b="0" i="0" u="none" strike="noStrike" cap="none" spc="0" normalizeH="0" baseline="0" dirty="0" smtClean="0">
                <a:ln>
                  <a:noFill/>
                </a:ln>
                <a:solidFill>
                  <a:srgbClr val="05283A"/>
                </a:solidFill>
                <a:effectLst/>
                <a:uFillTx/>
                <a:latin typeface="+mn-lt"/>
                <a:ea typeface="+mn-ea"/>
                <a:cs typeface="+mn-cs"/>
                <a:sym typeface="Calibri"/>
              </a:rPr>
              <a:t>ayfinding system</a:t>
            </a:r>
            <a:r>
              <a:rPr kumimoji="0" lang="en-GB" sz="1800" b="0" i="0" u="none" strike="noStrike" cap="none" spc="0" normalizeH="0" dirty="0" smtClean="0">
                <a:ln>
                  <a:noFill/>
                </a:ln>
                <a:solidFill>
                  <a:srgbClr val="05283A"/>
                </a:solidFill>
                <a:effectLst/>
                <a:uFillTx/>
                <a:latin typeface="+mn-lt"/>
                <a:ea typeface="+mn-ea"/>
                <a:cs typeface="+mn-cs"/>
                <a:sym typeface="Calibri"/>
              </a:rPr>
              <a:t> and signage: a signifier of quality </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161"/>
                                        </p:tgtEl>
                                        <p:attrNameLst>
                                          <p:attrName>style.visibility</p:attrName>
                                        </p:attrNameLst>
                                      </p:cBhvr>
                                      <p:to>
                                        <p:strVal val="visible"/>
                                      </p:to>
                                    </p:set>
                                    <p:animEffect transition="in" filter="dissolve">
                                      <p:cBhvr>
                                        <p:cTn id="7" dur="1000"/>
                                        <p:tgtEl>
                                          <p:spTgt spid="161"/>
                                        </p:tgtEl>
                                      </p:cBhvr>
                                    </p:animEffect>
                                  </p:childTnLst>
                                </p:cTn>
                              </p:par>
                            </p:childTnLst>
                          </p:cTn>
                        </p:par>
                        <p:par>
                          <p:cTn id="8" fill="hold">
                            <p:stCondLst>
                              <p:cond delay="1000"/>
                            </p:stCondLst>
                            <p:childTnLst>
                              <p:par>
                                <p:cTn id="9" presetID="9" presetClass="entr" fill="hold" grpId="2" nodeType="afterEffect">
                                  <p:stCondLst>
                                    <p:cond delay="0"/>
                                  </p:stCondLst>
                                  <p:iterate>
                                    <p:tmAbs val="0"/>
                                  </p:iterate>
                                  <p:childTnLst>
                                    <p:set>
                                      <p:cBhvr>
                                        <p:cTn id="10" fill="hold"/>
                                        <p:tgtEl>
                                          <p:spTgt spid="163"/>
                                        </p:tgtEl>
                                        <p:attrNameLst>
                                          <p:attrName>style.visibility</p:attrName>
                                        </p:attrNameLst>
                                      </p:cBhvr>
                                      <p:to>
                                        <p:strVal val="visible"/>
                                      </p:to>
                                    </p:set>
                                    <p:animEffect transition="in" filter="dissolve">
                                      <p:cBhvr>
                                        <p:cTn id="11" dur="1000"/>
                                        <p:tgtEl>
                                          <p:spTgt spid="163"/>
                                        </p:tgtEl>
                                      </p:cBhvr>
                                    </p:animEffect>
                                  </p:childTnLst>
                                </p:cTn>
                              </p:par>
                            </p:childTnLst>
                          </p:cTn>
                        </p:par>
                        <p:par>
                          <p:cTn id="12" fill="hold">
                            <p:stCondLst>
                              <p:cond delay="2000"/>
                            </p:stCondLst>
                            <p:childTnLst>
                              <p:par>
                                <p:cTn id="13" presetID="9" presetClass="entr" fill="hold" grpId="3" nodeType="afterEffect">
                                  <p:stCondLst>
                                    <p:cond delay="0"/>
                                  </p:stCondLst>
                                  <p:iterate>
                                    <p:tmAbs val="0"/>
                                  </p:iterate>
                                  <p:childTnLst>
                                    <p:set>
                                      <p:cBhvr>
                                        <p:cTn id="14" fill="hold"/>
                                        <p:tgtEl>
                                          <p:spTgt spid="164"/>
                                        </p:tgtEl>
                                        <p:attrNameLst>
                                          <p:attrName>style.visibility</p:attrName>
                                        </p:attrNameLst>
                                      </p:cBhvr>
                                      <p:to>
                                        <p:strVal val="visible"/>
                                      </p:to>
                                    </p:set>
                                    <p:animEffect transition="in" filter="dissolve">
                                      <p:cBhvr>
                                        <p:cTn id="15" dur="1000"/>
                                        <p:tgtEl>
                                          <p:spTgt spid="16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fill="hold" grpId="4" nodeType="clickEffect">
                                  <p:stCondLst>
                                    <p:cond delay="0"/>
                                  </p:stCondLst>
                                  <p:iterate>
                                    <p:tmAbs val="0"/>
                                  </p:iterate>
                                  <p:childTnLst>
                                    <p:set>
                                      <p:cBhvr>
                                        <p:cTn id="19" fill="hold"/>
                                        <p:tgtEl>
                                          <p:spTgt spid="197"/>
                                        </p:tgtEl>
                                        <p:attrNameLst>
                                          <p:attrName>style.visibility</p:attrName>
                                        </p:attrNameLst>
                                      </p:cBhvr>
                                      <p:to>
                                        <p:strVal val="visible"/>
                                      </p:to>
                                    </p:set>
                                    <p:animEffect transition="in" filter="dissolve">
                                      <p:cBhvr>
                                        <p:cTn id="20" dur="1000"/>
                                        <p:tgtEl>
                                          <p:spTgt spid="197"/>
                                        </p:tgtEl>
                                      </p:cBhvr>
                                    </p:animEffect>
                                  </p:childTnLst>
                                </p:cTn>
                              </p:par>
                            </p:childTnLst>
                          </p:cTn>
                        </p:par>
                        <p:par>
                          <p:cTn id="21" fill="hold">
                            <p:stCondLst>
                              <p:cond delay="1000"/>
                            </p:stCondLst>
                            <p:childTnLst>
                              <p:par>
                                <p:cTn id="22" presetID="9" presetClass="entr" fill="hold" grpId="5" nodeType="afterEffect">
                                  <p:stCondLst>
                                    <p:cond delay="0"/>
                                  </p:stCondLst>
                                  <p:iterate>
                                    <p:tmAbs val="0"/>
                                  </p:iterate>
                                  <p:childTnLst>
                                    <p:set>
                                      <p:cBhvr>
                                        <p:cTn id="23" fill="hold"/>
                                        <p:tgtEl>
                                          <p:spTgt spid="179"/>
                                        </p:tgtEl>
                                        <p:attrNameLst>
                                          <p:attrName>style.visibility</p:attrName>
                                        </p:attrNameLst>
                                      </p:cBhvr>
                                      <p:to>
                                        <p:strVal val="visible"/>
                                      </p:to>
                                    </p:set>
                                    <p:animEffect transition="in" filter="dissolve">
                                      <p:cBhvr>
                                        <p:cTn id="24" dur="1000"/>
                                        <p:tgtEl>
                                          <p:spTgt spid="17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fill="hold" grpId="6" nodeType="clickEffect">
                                  <p:stCondLst>
                                    <p:cond delay="0"/>
                                  </p:stCondLst>
                                  <p:iterate>
                                    <p:tmAbs val="0"/>
                                  </p:iterate>
                                  <p:childTnLst>
                                    <p:set>
                                      <p:cBhvr>
                                        <p:cTn id="28" fill="hold"/>
                                        <p:tgtEl>
                                          <p:spTgt spid="176"/>
                                        </p:tgtEl>
                                        <p:attrNameLst>
                                          <p:attrName>style.visibility</p:attrName>
                                        </p:attrNameLst>
                                      </p:cBhvr>
                                      <p:to>
                                        <p:strVal val="visible"/>
                                      </p:to>
                                    </p:set>
                                    <p:animEffect transition="in" filter="dissolve">
                                      <p:cBhvr>
                                        <p:cTn id="29" dur="1000"/>
                                        <p:tgtEl>
                                          <p:spTgt spid="176"/>
                                        </p:tgtEl>
                                      </p:cBhvr>
                                    </p:animEffect>
                                  </p:childTnLst>
                                </p:cTn>
                              </p:par>
                            </p:childTnLst>
                          </p:cTn>
                        </p:par>
                        <p:par>
                          <p:cTn id="30" fill="hold">
                            <p:stCondLst>
                              <p:cond delay="1000"/>
                            </p:stCondLst>
                            <p:childTnLst>
                              <p:par>
                                <p:cTn id="31" presetID="9" presetClass="entr" fill="hold" grpId="7" nodeType="afterEffect">
                                  <p:stCondLst>
                                    <p:cond delay="0"/>
                                  </p:stCondLst>
                                  <p:iterate>
                                    <p:tmAbs val="0"/>
                                  </p:iterate>
                                  <p:childTnLst>
                                    <p:set>
                                      <p:cBhvr>
                                        <p:cTn id="32" fill="hold"/>
                                        <p:tgtEl>
                                          <p:spTgt spid="182"/>
                                        </p:tgtEl>
                                        <p:attrNameLst>
                                          <p:attrName>style.visibility</p:attrName>
                                        </p:attrNameLst>
                                      </p:cBhvr>
                                      <p:to>
                                        <p:strVal val="visible"/>
                                      </p:to>
                                    </p:set>
                                    <p:animEffect transition="in" filter="dissolve">
                                      <p:cBhvr>
                                        <p:cTn id="33" dur="1000"/>
                                        <p:tgtEl>
                                          <p:spTgt spid="18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fill="hold" grpId="8" nodeType="clickEffect">
                                  <p:stCondLst>
                                    <p:cond delay="0"/>
                                  </p:stCondLst>
                                  <p:iterate>
                                    <p:tmAbs val="0"/>
                                  </p:iterate>
                                  <p:childTnLst>
                                    <p:set>
                                      <p:cBhvr>
                                        <p:cTn id="37" fill="hold"/>
                                        <p:tgtEl>
                                          <p:spTgt spid="198"/>
                                        </p:tgtEl>
                                        <p:attrNameLst>
                                          <p:attrName>style.visibility</p:attrName>
                                        </p:attrNameLst>
                                      </p:cBhvr>
                                      <p:to>
                                        <p:strVal val="visible"/>
                                      </p:to>
                                    </p:set>
                                    <p:animEffect transition="in" filter="dissolve">
                                      <p:cBhvr>
                                        <p:cTn id="38" dur="10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1" animBg="1" advAuto="0"/>
      <p:bldP spid="163" grpId="2" animBg="1" advAuto="0"/>
      <p:bldP spid="164" grpId="3" animBg="1" advAuto="0"/>
      <p:bldP spid="176" grpId="6" animBg="1" advAuto="0"/>
      <p:bldP spid="179" grpId="5" animBg="1" advAuto="0"/>
      <p:bldP spid="182" grpId="7" animBg="1" advAuto="0"/>
      <p:bldP spid="197" grpId="4" animBg="1" advAuto="0"/>
      <p:bldP spid="198" grpId="8"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
          <p:cNvSpPr txBox="1"/>
          <p:nvPr/>
        </p:nvSpPr>
        <p:spPr>
          <a:xfrm>
            <a:off x="3799694" y="2394105"/>
            <a:ext cx="1680422" cy="358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 </a:t>
            </a:r>
          </a:p>
        </p:txBody>
      </p:sp>
      <p:pic>
        <p:nvPicPr>
          <p:cNvPr id="203" name="Screenshot 2019-01-24 at 13.58.00.png" descr="Screenshot 2019-01-24 at 13.58.00.png"/>
          <p:cNvPicPr>
            <a:picLocks noChangeAspect="1"/>
          </p:cNvPicPr>
          <p:nvPr/>
        </p:nvPicPr>
        <p:blipFill>
          <a:blip r:embed="rId3">
            <a:extLst/>
          </a:blip>
          <a:stretch>
            <a:fillRect/>
          </a:stretch>
        </p:blipFill>
        <p:spPr>
          <a:xfrm>
            <a:off x="2786931" y="772489"/>
            <a:ext cx="2770378" cy="3895150"/>
          </a:xfrm>
          <a:prstGeom prst="rect">
            <a:avLst/>
          </a:prstGeom>
          <a:ln w="12700">
            <a:miter lim="400000"/>
          </a:ln>
        </p:spPr>
      </p:pic>
      <p:sp>
        <p:nvSpPr>
          <p:cNvPr id="2" name="TextBox 1"/>
          <p:cNvSpPr txBox="1"/>
          <p:nvPr/>
        </p:nvSpPr>
        <p:spPr>
          <a:xfrm flipH="1">
            <a:off x="263944" y="4667639"/>
            <a:ext cx="70715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Beelines (now</a:t>
            </a:r>
            <a:r>
              <a:rPr kumimoji="0" lang="en-GB" sz="1800" b="0" i="0" u="none" strike="noStrike" cap="none" spc="0" normalizeH="0" dirty="0" smtClean="0">
                <a:ln>
                  <a:noFill/>
                </a:ln>
                <a:solidFill>
                  <a:srgbClr val="05283A"/>
                </a:solidFill>
                <a:effectLst/>
                <a:uFillTx/>
                <a:latin typeface="+mn-lt"/>
                <a:ea typeface="+mn-ea"/>
                <a:cs typeface="+mn-cs"/>
                <a:sym typeface="Calibri"/>
              </a:rPr>
              <a:t> ‘Bee Network’) published in June 2018</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MappingGM"/>
          <p:cNvSpPr txBox="1"/>
          <p:nvPr/>
        </p:nvSpPr>
        <p:spPr>
          <a:xfrm>
            <a:off x="3919854" y="246820"/>
            <a:ext cx="1304291" cy="358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vl1pPr>
          </a:lstStyle>
          <a:p>
            <a:r>
              <a:rPr dirty="0" err="1"/>
              <a:t>MappingGM</a:t>
            </a:r>
            <a:endParaRPr dirty="0"/>
          </a:p>
        </p:txBody>
      </p:sp>
      <p:grpSp>
        <p:nvGrpSpPr>
          <p:cNvPr id="210" name="Group"/>
          <p:cNvGrpSpPr/>
          <p:nvPr/>
        </p:nvGrpSpPr>
        <p:grpSpPr>
          <a:xfrm>
            <a:off x="2000249" y="732147"/>
            <a:ext cx="5143500" cy="3636819"/>
            <a:chOff x="0" y="0"/>
            <a:chExt cx="5143500" cy="3636818"/>
          </a:xfrm>
        </p:grpSpPr>
        <p:pic>
          <p:nvPicPr>
            <p:cNvPr id="208" name="Beelines and SRN mappingGM.pdf" descr="Beelines and SRN mappingGM.pdf"/>
            <p:cNvPicPr>
              <a:picLocks noChangeAspect="1"/>
            </p:cNvPicPr>
            <p:nvPr/>
          </p:nvPicPr>
          <p:blipFill>
            <a:blip r:embed="rId3">
              <a:extLst/>
            </a:blip>
            <a:stretch>
              <a:fillRect/>
            </a:stretch>
          </p:blipFill>
          <p:spPr>
            <a:xfrm rot="5400000">
              <a:off x="753341" y="-753342"/>
              <a:ext cx="3636818" cy="5143501"/>
            </a:xfrm>
            <a:prstGeom prst="rect">
              <a:avLst/>
            </a:prstGeom>
            <a:ln w="12700" cap="flat">
              <a:noFill/>
              <a:miter lim="400000"/>
            </a:ln>
            <a:effectLst/>
          </p:spPr>
        </p:pic>
        <p:sp>
          <p:nvSpPr>
            <p:cNvPr id="209" name="Bee Network…"/>
            <p:cNvSpPr txBox="1"/>
            <p:nvPr/>
          </p:nvSpPr>
          <p:spPr>
            <a:xfrm>
              <a:off x="64543" y="240817"/>
              <a:ext cx="1065868" cy="4470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sz="1200" b="1"/>
              </a:pPr>
              <a:r>
                <a:t>Bee Network</a:t>
              </a:r>
            </a:p>
            <a:p>
              <a:pPr>
                <a:defRPr sz="1200" b="1"/>
              </a:pPr>
              <a:r>
                <a:t>&amp; Motorways</a:t>
              </a:r>
            </a:p>
          </p:txBody>
        </p:sp>
      </p:grpSp>
      <p:sp>
        <p:nvSpPr>
          <p:cNvPr id="2" name="TextBox 1"/>
          <p:cNvSpPr txBox="1"/>
          <p:nvPr/>
        </p:nvSpPr>
        <p:spPr>
          <a:xfrm>
            <a:off x="178355" y="4417762"/>
            <a:ext cx="6052144"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err="1" smtClean="0">
                <a:ln>
                  <a:noFill/>
                </a:ln>
                <a:solidFill>
                  <a:srgbClr val="05283A"/>
                </a:solidFill>
                <a:effectLst/>
                <a:uFillTx/>
                <a:latin typeface="+mn-lt"/>
                <a:ea typeface="+mn-ea"/>
                <a:cs typeface="+mn-cs"/>
                <a:sym typeface="Calibri"/>
              </a:rPr>
              <a:t>MappingGM</a:t>
            </a:r>
            <a:r>
              <a:rPr kumimoji="0" lang="en-GB" sz="1800" b="0" i="0" u="none" strike="noStrike" cap="none" spc="0" normalizeH="0" dirty="0" smtClean="0">
                <a:ln>
                  <a:noFill/>
                </a:ln>
                <a:solidFill>
                  <a:srgbClr val="05283A"/>
                </a:solidFill>
                <a:effectLst/>
                <a:uFillTx/>
                <a:latin typeface="+mn-lt"/>
                <a:ea typeface="+mn-ea"/>
                <a:cs typeface="+mn-cs"/>
                <a:sym typeface="Calibri"/>
              </a:rPr>
              <a:t> platform has allowed us to make first draft of network public for comment</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1" nodeType="clickEffect">
                                  <p:stCondLst>
                                    <p:cond delay="0"/>
                                  </p:stCondLst>
                                  <p:iterate>
                                    <p:tmAbs val="0"/>
                                  </p:iterate>
                                  <p:childTnLst>
                                    <p:set>
                                      <p:cBhvr>
                                        <p:cTn id="6" fill="hold"/>
                                        <p:tgtEl>
                                          <p:spTgt spid="210"/>
                                        </p:tgtEl>
                                        <p:attrNameLst>
                                          <p:attrName>style.visibility</p:attrName>
                                        </p:attrNameLst>
                                      </p:cBhvr>
                                      <p:to>
                                        <p:strVal val="visible"/>
                                      </p:to>
                                    </p:set>
                                    <p:animEffect transition="in" filter="dissolve">
                                      <p:cBhvr>
                                        <p:cTn id="7" dur="10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 name="Chorlton Cycleway_Brooks Bar Junction_Original.jpg" descr="Chorlton Cycleway_Brooks Bar Junction_Original.jpg"/>
          <p:cNvPicPr>
            <a:picLocks noChangeAspect="1"/>
          </p:cNvPicPr>
          <p:nvPr/>
        </p:nvPicPr>
        <p:blipFill>
          <a:blip r:embed="rId3">
            <a:extLst/>
          </a:blip>
          <a:stretch>
            <a:fillRect/>
          </a:stretch>
        </p:blipFill>
        <p:spPr>
          <a:xfrm>
            <a:off x="-158415" y="-1038673"/>
            <a:ext cx="9460830" cy="6307220"/>
          </a:xfrm>
          <a:prstGeom prst="rect">
            <a:avLst/>
          </a:prstGeom>
          <a:ln w="12700">
            <a:miter lim="400000"/>
          </a:ln>
        </p:spPr>
      </p:pic>
      <p:sp>
        <p:nvSpPr>
          <p:cNvPr id="2" name="TextBox 1"/>
          <p:cNvSpPr txBox="1"/>
          <p:nvPr/>
        </p:nvSpPr>
        <p:spPr>
          <a:xfrm>
            <a:off x="65784" y="4696990"/>
            <a:ext cx="607187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Junction in </a:t>
            </a:r>
            <a:r>
              <a:rPr kumimoji="0" lang="en-GB" sz="1800" b="0" i="0" u="none" strike="noStrike" cap="none" spc="0" normalizeH="0" baseline="0" dirty="0" err="1" smtClean="0">
                <a:ln>
                  <a:noFill/>
                </a:ln>
                <a:solidFill>
                  <a:srgbClr val="05283A"/>
                </a:solidFill>
                <a:effectLst/>
                <a:uFillTx/>
                <a:latin typeface="+mn-lt"/>
                <a:ea typeface="+mn-ea"/>
                <a:cs typeface="+mn-cs"/>
                <a:sym typeface="Calibri"/>
              </a:rPr>
              <a:t>Whalley</a:t>
            </a:r>
            <a:r>
              <a:rPr kumimoji="0" lang="en-GB" sz="1800" b="0" i="0" u="none" strike="noStrike" cap="none" spc="0" normalizeH="0" baseline="0" dirty="0" smtClean="0">
                <a:ln>
                  <a:noFill/>
                </a:ln>
                <a:solidFill>
                  <a:srgbClr val="05283A"/>
                </a:solidFill>
                <a:effectLst/>
                <a:uFillTx/>
                <a:latin typeface="+mn-lt"/>
                <a:ea typeface="+mn-ea"/>
                <a:cs typeface="+mn-cs"/>
                <a:sym typeface="Calibri"/>
              </a:rPr>
              <a:t> Range, near </a:t>
            </a:r>
            <a:r>
              <a:rPr kumimoji="0" lang="en-GB" sz="1800" b="0" i="0" u="none" strike="noStrike" cap="none" spc="0" normalizeH="0" baseline="0" dirty="0" err="1" smtClean="0">
                <a:ln>
                  <a:noFill/>
                </a:ln>
                <a:solidFill>
                  <a:srgbClr val="05283A"/>
                </a:solidFill>
                <a:effectLst/>
                <a:uFillTx/>
                <a:latin typeface="+mn-lt"/>
                <a:ea typeface="+mn-ea"/>
                <a:cs typeface="+mn-cs"/>
                <a:sym typeface="Calibri"/>
              </a:rPr>
              <a:t>Chorlton</a:t>
            </a:r>
            <a:r>
              <a:rPr kumimoji="0" lang="en-GB" sz="1800" b="0" i="0" u="none" strike="noStrike" cap="none" spc="0" normalizeH="0" baseline="0" dirty="0" smtClean="0">
                <a:ln>
                  <a:noFill/>
                </a:ln>
                <a:solidFill>
                  <a:srgbClr val="05283A"/>
                </a:solidFill>
                <a:effectLst/>
                <a:uFillTx/>
                <a:latin typeface="+mn-lt"/>
                <a:ea typeface="+mn-ea"/>
                <a:cs typeface="+mn-cs"/>
                <a:sym typeface="Calibri"/>
              </a:rPr>
              <a:t>: before</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Chorlton Cycleway_Brooks Bar Junction_Issue 06.jpg" descr="Chorlton Cycleway_Brooks Bar Junction_Issue 06.jpg"/>
          <p:cNvPicPr>
            <a:picLocks noChangeAspect="1"/>
          </p:cNvPicPr>
          <p:nvPr/>
        </p:nvPicPr>
        <p:blipFill>
          <a:blip r:embed="rId3">
            <a:extLst/>
          </a:blip>
          <a:stretch>
            <a:fillRect/>
          </a:stretch>
        </p:blipFill>
        <p:spPr>
          <a:xfrm>
            <a:off x="-122175" y="-1062076"/>
            <a:ext cx="9388350" cy="6258901"/>
          </a:xfrm>
          <a:prstGeom prst="rect">
            <a:avLst/>
          </a:prstGeom>
          <a:ln w="12700">
            <a:miter lim="400000"/>
          </a:ln>
        </p:spPr>
      </p:pic>
      <p:sp>
        <p:nvSpPr>
          <p:cNvPr id="2" name="TextBox 1"/>
          <p:cNvSpPr txBox="1"/>
          <p:nvPr/>
        </p:nvSpPr>
        <p:spPr>
          <a:xfrm>
            <a:off x="164460" y="4670676"/>
            <a:ext cx="489434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Junction in </a:t>
            </a:r>
            <a:r>
              <a:rPr kumimoji="0" lang="en-GB" sz="1800" b="0" i="0" u="none" strike="noStrike" cap="none" spc="0" normalizeH="0" baseline="0" dirty="0" err="1" smtClean="0">
                <a:ln>
                  <a:noFill/>
                </a:ln>
                <a:solidFill>
                  <a:srgbClr val="05283A"/>
                </a:solidFill>
                <a:effectLst/>
                <a:uFillTx/>
                <a:latin typeface="+mn-lt"/>
                <a:ea typeface="+mn-ea"/>
                <a:cs typeface="+mn-cs"/>
                <a:sym typeface="Calibri"/>
              </a:rPr>
              <a:t>Whalley</a:t>
            </a:r>
            <a:r>
              <a:rPr kumimoji="0" lang="en-GB" sz="1800" b="0" i="0" u="none" strike="noStrike" cap="none" spc="0" normalizeH="0" baseline="0" dirty="0" smtClean="0">
                <a:ln>
                  <a:noFill/>
                </a:ln>
                <a:solidFill>
                  <a:srgbClr val="05283A"/>
                </a:solidFill>
                <a:effectLst/>
                <a:uFillTx/>
                <a:latin typeface="+mn-lt"/>
                <a:ea typeface="+mn-ea"/>
                <a:cs typeface="+mn-cs"/>
                <a:sym typeface="Calibri"/>
              </a:rPr>
              <a:t> Range, near </a:t>
            </a:r>
            <a:r>
              <a:rPr kumimoji="0" lang="en-GB" sz="1800" b="0" i="0" u="none" strike="noStrike" cap="none" spc="0" normalizeH="0" baseline="0" dirty="0" err="1" smtClean="0">
                <a:ln>
                  <a:noFill/>
                </a:ln>
                <a:solidFill>
                  <a:srgbClr val="05283A"/>
                </a:solidFill>
                <a:effectLst/>
                <a:uFillTx/>
                <a:latin typeface="+mn-lt"/>
                <a:ea typeface="+mn-ea"/>
                <a:cs typeface="+mn-cs"/>
                <a:sym typeface="Calibri"/>
              </a:rPr>
              <a:t>Chorlton</a:t>
            </a:r>
            <a:r>
              <a:rPr kumimoji="0" lang="en-GB" sz="1800" b="0" i="0" u="none" strike="noStrike" cap="none" spc="0" normalizeH="0" baseline="0" dirty="0" smtClean="0">
                <a:ln>
                  <a:noFill/>
                </a:ln>
                <a:solidFill>
                  <a:srgbClr val="05283A"/>
                </a:solidFill>
                <a:effectLst/>
                <a:uFillTx/>
                <a:latin typeface="+mn-lt"/>
                <a:ea typeface="+mn-ea"/>
                <a:cs typeface="+mn-cs"/>
                <a:sym typeface="Calibri"/>
              </a:rPr>
              <a:t>: after </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 name="Screen Shot 2018-06-27 at 10.59.59.png" descr="Screen Shot 2018-06-27 at 10.59.59.png"/>
          <p:cNvPicPr>
            <a:picLocks noChangeAspect="1"/>
          </p:cNvPicPr>
          <p:nvPr/>
        </p:nvPicPr>
        <p:blipFill>
          <a:blip r:embed="rId3">
            <a:extLst/>
          </a:blip>
          <a:stretch>
            <a:fillRect/>
          </a:stretch>
        </p:blipFill>
        <p:spPr>
          <a:xfrm>
            <a:off x="-218829" y="-43409"/>
            <a:ext cx="11130253" cy="5230318"/>
          </a:xfrm>
          <a:prstGeom prst="rect">
            <a:avLst/>
          </a:prstGeom>
          <a:ln w="12700">
            <a:miter lim="400000"/>
          </a:ln>
        </p:spPr>
      </p:pic>
      <p:sp>
        <p:nvSpPr>
          <p:cNvPr id="2" name="TextBox 1"/>
          <p:cNvSpPr txBox="1"/>
          <p:nvPr/>
        </p:nvSpPr>
        <p:spPr>
          <a:xfrm>
            <a:off x="0" y="4726641"/>
            <a:ext cx="689834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Chapel Street East, Salford: before</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 name="Image" descr="Image"/>
          <p:cNvPicPr>
            <a:picLocks noChangeAspect="1"/>
          </p:cNvPicPr>
          <p:nvPr/>
        </p:nvPicPr>
        <p:blipFill>
          <a:blip r:embed="rId3">
            <a:extLst/>
          </a:blip>
          <a:srcRect l="50679" t="18852" r="776" b="48726"/>
          <a:stretch>
            <a:fillRect/>
          </a:stretch>
        </p:blipFill>
        <p:spPr>
          <a:xfrm>
            <a:off x="-1727806" y="-21630"/>
            <a:ext cx="10935098" cy="5186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921"/>
                </a:lnTo>
                <a:lnTo>
                  <a:pt x="0" y="21600"/>
                </a:lnTo>
                <a:lnTo>
                  <a:pt x="21600" y="21600"/>
                </a:lnTo>
                <a:lnTo>
                  <a:pt x="21600" y="10921"/>
                </a:lnTo>
                <a:lnTo>
                  <a:pt x="21600" y="0"/>
                </a:lnTo>
                <a:lnTo>
                  <a:pt x="10800" y="0"/>
                </a:lnTo>
                <a:lnTo>
                  <a:pt x="0" y="0"/>
                </a:lnTo>
                <a:close/>
              </a:path>
            </a:pathLst>
          </a:custGeom>
          <a:ln w="12700">
            <a:miter lim="400000"/>
          </a:ln>
          <a:effectLst>
            <a:outerShdw blurRad="355600" rotWithShape="0">
              <a:srgbClr val="000000">
                <a:alpha val="75000"/>
              </a:srgbClr>
            </a:outerShdw>
          </a:effectLst>
        </p:spPr>
      </p:pic>
      <p:sp>
        <p:nvSpPr>
          <p:cNvPr id="2" name="TextBox 1"/>
          <p:cNvSpPr txBox="1"/>
          <p:nvPr/>
        </p:nvSpPr>
        <p:spPr>
          <a:xfrm>
            <a:off x="-732865" y="4605618"/>
            <a:ext cx="6622677" cy="3765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Chapel Street</a:t>
            </a:r>
            <a:r>
              <a:rPr kumimoji="0" lang="en-GB" sz="1800" b="0" i="0" u="none" strike="noStrike" cap="none" spc="0" normalizeH="0" dirty="0" smtClean="0">
                <a:ln>
                  <a:noFill/>
                </a:ln>
                <a:solidFill>
                  <a:srgbClr val="05283A"/>
                </a:solidFill>
                <a:effectLst/>
                <a:uFillTx/>
                <a:latin typeface="+mn-lt"/>
                <a:ea typeface="+mn-ea"/>
                <a:cs typeface="+mn-cs"/>
                <a:sym typeface="Calibri"/>
              </a:rPr>
              <a:t> East, Salford: after</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 name="T%20I%20Trafford%20Road%20_Merchants%20Quay_Original.jpg" descr="T%20I%20Trafford%20Road%20_Merchants%20Quay_Original.jpg"/>
          <p:cNvPicPr>
            <a:picLocks noChangeAspect="1"/>
          </p:cNvPicPr>
          <p:nvPr/>
        </p:nvPicPr>
        <p:blipFill>
          <a:blip r:embed="rId3">
            <a:extLst/>
          </a:blip>
          <a:stretch>
            <a:fillRect/>
          </a:stretch>
        </p:blipFill>
        <p:spPr>
          <a:xfrm>
            <a:off x="-90642" y="-184618"/>
            <a:ext cx="9325284" cy="6217909"/>
          </a:xfrm>
          <a:prstGeom prst="rect">
            <a:avLst/>
          </a:prstGeom>
          <a:ln w="12700">
            <a:miter lim="400000"/>
          </a:ln>
        </p:spPr>
      </p:pic>
      <p:sp>
        <p:nvSpPr>
          <p:cNvPr id="2" name="TextBox 1"/>
          <p:cNvSpPr txBox="1"/>
          <p:nvPr/>
        </p:nvSpPr>
        <p:spPr>
          <a:xfrm>
            <a:off x="0" y="5315361"/>
            <a:ext cx="547982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Merchants Quay,</a:t>
            </a:r>
            <a:r>
              <a:rPr kumimoji="0" lang="en-GB" sz="1800" b="0" i="0" u="none" strike="noStrike" cap="none" spc="0" normalizeH="0" dirty="0" smtClean="0">
                <a:ln>
                  <a:noFill/>
                </a:ln>
                <a:solidFill>
                  <a:srgbClr val="05283A"/>
                </a:solidFill>
                <a:effectLst/>
                <a:uFillTx/>
                <a:latin typeface="+mn-lt"/>
                <a:ea typeface="+mn-ea"/>
                <a:cs typeface="+mn-cs"/>
                <a:sym typeface="Calibri"/>
              </a:rPr>
              <a:t> Salford: before</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 name="Merchants Quay, Salford_lowres.jpg" descr="Merchants Quay, Salford_lowres.jpg"/>
          <p:cNvPicPr>
            <a:picLocks noChangeAspect="1"/>
          </p:cNvPicPr>
          <p:nvPr/>
        </p:nvPicPr>
        <p:blipFill>
          <a:blip r:embed="rId2">
            <a:extLst/>
          </a:blip>
          <a:stretch>
            <a:fillRect/>
          </a:stretch>
        </p:blipFill>
        <p:spPr>
          <a:xfrm>
            <a:off x="0" y="-476896"/>
            <a:ext cx="9144001" cy="6097292"/>
          </a:xfrm>
          <a:prstGeom prst="rect">
            <a:avLst/>
          </a:prstGeom>
          <a:ln w="12700">
            <a:miter lim="400000"/>
          </a:ln>
        </p:spPr>
      </p:pic>
      <p:sp>
        <p:nvSpPr>
          <p:cNvPr id="2" name="TextBox 1"/>
          <p:cNvSpPr txBox="1"/>
          <p:nvPr/>
        </p:nvSpPr>
        <p:spPr>
          <a:xfrm>
            <a:off x="151304" y="5216685"/>
            <a:ext cx="540745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GB" sz="1800" b="0" i="0" u="none" strike="noStrike" cap="none" spc="0" normalizeH="0" baseline="0" dirty="0" smtClean="0">
                <a:ln>
                  <a:noFill/>
                </a:ln>
                <a:solidFill>
                  <a:srgbClr val="05283A"/>
                </a:solidFill>
                <a:effectLst/>
                <a:uFillTx/>
                <a:latin typeface="+mn-lt"/>
                <a:ea typeface="+mn-ea"/>
                <a:cs typeface="+mn-cs"/>
                <a:sym typeface="Calibri"/>
              </a:rPr>
              <a:t>Merchants Quay,</a:t>
            </a:r>
            <a:r>
              <a:rPr kumimoji="0" lang="en-GB" sz="1800" b="0" i="0" u="none" strike="noStrike" cap="none" spc="0" normalizeH="0" dirty="0" smtClean="0">
                <a:ln>
                  <a:noFill/>
                </a:ln>
                <a:solidFill>
                  <a:srgbClr val="05283A"/>
                </a:solidFill>
                <a:effectLst/>
                <a:uFillTx/>
                <a:latin typeface="+mn-lt"/>
                <a:ea typeface="+mn-ea"/>
                <a:cs typeface="+mn-cs"/>
                <a:sym typeface="Calibri"/>
              </a:rPr>
              <a:t> Salford: after</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a14="http://schemas.microsoft.com/office/drawing/2010/main" xmlns:m="http://schemas.openxmlformats.org/officeDocument/2006/math"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24 schemes…"/>
          <p:cNvSpPr txBox="1">
            <a:spLocks noGrp="1"/>
          </p:cNvSpPr>
          <p:nvPr>
            <p:ph type="ctrTitle"/>
          </p:nvPr>
        </p:nvSpPr>
        <p:spPr>
          <a:xfrm>
            <a:off x="758806" y="1524814"/>
            <a:ext cx="7772401" cy="2945707"/>
          </a:xfrm>
          <a:prstGeom prst="rect">
            <a:avLst/>
          </a:prstGeom>
        </p:spPr>
        <p:txBody>
          <a:bodyPr/>
          <a:lstStyle/>
          <a:p>
            <a:pPr algn="l" defTabSz="374904">
              <a:defRPr sz="2460" b="1"/>
            </a:pPr>
            <a:r>
              <a:t>-24 schemes</a:t>
            </a:r>
          </a:p>
          <a:p>
            <a:pPr algn="l" defTabSz="374904">
              <a:defRPr sz="2460" b="1"/>
            </a:pPr>
            <a:r>
              <a:t>-Total planned spend 67m</a:t>
            </a:r>
          </a:p>
          <a:p>
            <a:pPr algn="l" defTabSz="374904">
              <a:defRPr sz="2460" b="1"/>
            </a:pPr>
            <a:r>
              <a:t>-39m MCF / 28m other contributions </a:t>
            </a:r>
          </a:p>
          <a:p>
            <a:pPr algn="l" defTabSz="374904">
              <a:defRPr sz="2460" b="1"/>
            </a:pPr>
            <a:r>
              <a:t>-144 new or upgraded crossings</a:t>
            </a:r>
          </a:p>
          <a:p>
            <a:pPr algn="l" defTabSz="374904">
              <a:defRPr sz="2460" b="1"/>
            </a:pPr>
            <a:r>
              <a:t>-26 miles of new routes</a:t>
            </a:r>
          </a:p>
          <a:p>
            <a:pPr algn="l" defTabSz="374904">
              <a:defRPr sz="2460" b="1"/>
            </a:pPr>
            <a:r>
              <a:t>-9 miles of Dutch style segregated cycle lanes</a:t>
            </a:r>
          </a:p>
          <a:p>
            <a:pPr algn="l" defTabSz="374904">
              <a:defRPr sz="2460" b="1"/>
            </a:pPr>
            <a:endParaRPr/>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a14="http://schemas.microsoft.com/office/drawing/2010/main" xmlns:m="http://schemas.openxmlformats.org/officeDocument/2006/math"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 name="parkletfornewspost-1200x800.jpg" descr="parkletfornewspost-1200x800.jpg"/>
          <p:cNvPicPr>
            <a:picLocks noChangeAspect="1"/>
          </p:cNvPicPr>
          <p:nvPr/>
        </p:nvPicPr>
        <p:blipFill>
          <a:blip r:embed="rId3">
            <a:extLst/>
          </a:blip>
          <a:stretch>
            <a:fillRect/>
          </a:stretch>
        </p:blipFill>
        <p:spPr>
          <a:xfrm>
            <a:off x="1376623" y="770334"/>
            <a:ext cx="5883459" cy="3922306"/>
          </a:xfrm>
          <a:prstGeom prst="rect">
            <a:avLst/>
          </a:prstGeom>
          <a:ln w="12700">
            <a:miter lim="400000"/>
          </a:ln>
          <a:effectLst>
            <a:outerShdw blurRad="355600" rotWithShape="0">
              <a:srgbClr val="000000">
                <a:alpha val="75000"/>
              </a:srgbClr>
            </a:outerShdw>
          </a:effectLst>
        </p:spPr>
      </p:pic>
      <p:sp>
        <p:nvSpPr>
          <p:cNvPr id="2" name="TextBox 1"/>
          <p:cNvSpPr txBox="1"/>
          <p:nvPr/>
        </p:nvSpPr>
        <p:spPr>
          <a:xfrm>
            <a:off x="217088" y="4692640"/>
            <a:ext cx="694023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GB" dirty="0" err="1" smtClean="0"/>
              <a:t>Parklets</a:t>
            </a:r>
            <a:r>
              <a:rPr lang="en-GB" dirty="0"/>
              <a:t>,</a:t>
            </a:r>
            <a:r>
              <a:rPr lang="en-GB" dirty="0" smtClean="0"/>
              <a:t> like this one in London, are a concept we’d like to test in GM</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a14="http://schemas.microsoft.com/office/drawing/2010/main" xmlns:m="http://schemas.openxmlformats.org/officeDocument/2006/math"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bee bikes.JPG" descr="bee bikes.JPG"/>
          <p:cNvPicPr>
            <a:picLocks noChangeAspect="1"/>
          </p:cNvPicPr>
          <p:nvPr/>
        </p:nvPicPr>
        <p:blipFill>
          <a:blip r:embed="rId3">
            <a:extLst/>
          </a:blip>
          <a:stretch>
            <a:fillRect/>
          </a:stretch>
        </p:blipFill>
        <p:spPr>
          <a:xfrm>
            <a:off x="1418206" y="769978"/>
            <a:ext cx="5977845" cy="3904677"/>
          </a:xfrm>
          <a:prstGeom prst="rect">
            <a:avLst/>
          </a:prstGeom>
          <a:ln w="12700">
            <a:miter lim="400000"/>
          </a:ln>
          <a:effectLst>
            <a:outerShdw blurRad="355600" rotWithShape="0">
              <a:srgbClr val="000000">
                <a:alpha val="75000"/>
              </a:srgbClr>
            </a:outerShdw>
          </a:effectLst>
        </p:spPr>
      </p:pic>
      <p:sp>
        <p:nvSpPr>
          <p:cNvPr id="2" name="TextBox 1"/>
          <p:cNvSpPr txBox="1"/>
          <p:nvPr/>
        </p:nvSpPr>
        <p:spPr>
          <a:xfrm>
            <a:off x="269715" y="4674655"/>
            <a:ext cx="653894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GB" dirty="0" smtClean="0"/>
              <a:t>We are currently exploring options for a GM bike hire scheme </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DA68"/>
        </a:solidFill>
        <a:effectLst/>
      </p:bgPr>
    </p:bg>
    <p:spTree>
      <p:nvGrpSpPr>
        <p:cNvPr id="1" name=""/>
        <p:cNvGrpSpPr/>
        <p:nvPr/>
      </p:nvGrpSpPr>
      <p:grpSpPr>
        <a:xfrm>
          <a:off x="0" y="0"/>
          <a:ext cx="0" cy="0"/>
          <a:chOff x="0" y="0"/>
          <a:chExt cx="0" cy="0"/>
        </a:xfrm>
      </p:grpSpPr>
      <p:pic>
        <p:nvPicPr>
          <p:cNvPr id="257" name="Screenshot 2019-01-07 at 12.13.52.png" descr="Screenshot 2019-01-07 at 12.13.52.png"/>
          <p:cNvPicPr>
            <a:picLocks noChangeAspect="1"/>
          </p:cNvPicPr>
          <p:nvPr/>
        </p:nvPicPr>
        <p:blipFill>
          <a:blip r:embed="rId3">
            <a:extLst/>
          </a:blip>
          <a:stretch>
            <a:fillRect/>
          </a:stretch>
        </p:blipFill>
        <p:spPr>
          <a:xfrm>
            <a:off x="4639914" y="1147891"/>
            <a:ext cx="1669473" cy="2348798"/>
          </a:xfrm>
          <a:prstGeom prst="rect">
            <a:avLst/>
          </a:prstGeom>
          <a:ln w="12700">
            <a:miter lim="400000"/>
          </a:ln>
          <a:effectLst>
            <a:outerShdw blurRad="355600" rotWithShape="0">
              <a:srgbClr val="000000">
                <a:alpha val="75000"/>
              </a:srgbClr>
            </a:outerShdw>
          </a:effectLst>
        </p:spPr>
      </p:pic>
      <p:pic>
        <p:nvPicPr>
          <p:cNvPr id="258" name="Screenshot 2019-01-07 at 12.07.03.png" descr="Screenshot 2019-01-07 at 12.07.03.png"/>
          <p:cNvPicPr>
            <a:picLocks noChangeAspect="1"/>
          </p:cNvPicPr>
          <p:nvPr/>
        </p:nvPicPr>
        <p:blipFill>
          <a:blip r:embed="rId4">
            <a:extLst/>
          </a:blip>
          <a:stretch>
            <a:fillRect/>
          </a:stretch>
        </p:blipFill>
        <p:spPr>
          <a:xfrm>
            <a:off x="4178640" y="1137568"/>
            <a:ext cx="1669473" cy="2354632"/>
          </a:xfrm>
          <a:prstGeom prst="rect">
            <a:avLst/>
          </a:prstGeom>
          <a:ln w="12700">
            <a:miter lim="400000"/>
          </a:ln>
          <a:effectLst>
            <a:outerShdw blurRad="355600" rotWithShape="0">
              <a:srgbClr val="000000">
                <a:alpha val="75000"/>
              </a:srgbClr>
            </a:outerShdw>
          </a:effectLst>
        </p:spPr>
      </p:pic>
      <p:pic>
        <p:nvPicPr>
          <p:cNvPr id="259" name="bee a Champion Course Nov.jpg" descr="bee a Champion Course Nov.jpg"/>
          <p:cNvPicPr>
            <a:picLocks noChangeAspect="1"/>
          </p:cNvPicPr>
          <p:nvPr/>
        </p:nvPicPr>
        <p:blipFill>
          <a:blip r:embed="rId5">
            <a:extLst/>
          </a:blip>
          <a:stretch>
            <a:fillRect/>
          </a:stretch>
        </p:blipFill>
        <p:spPr>
          <a:xfrm>
            <a:off x="588138" y="2985548"/>
            <a:ext cx="2488155" cy="1866117"/>
          </a:xfrm>
          <a:prstGeom prst="rect">
            <a:avLst/>
          </a:prstGeom>
          <a:ln w="12700">
            <a:miter lim="400000"/>
          </a:ln>
          <a:effectLst>
            <a:outerShdw blurRad="355600" rotWithShape="0">
              <a:srgbClr val="000000">
                <a:alpha val="75000"/>
              </a:srgbClr>
            </a:outerShdw>
          </a:effectLst>
        </p:spPr>
      </p:pic>
      <p:pic>
        <p:nvPicPr>
          <p:cNvPr id="260" name="bee a Champion Course.jpg" descr="bee a Champion Course.jpg"/>
          <p:cNvPicPr>
            <a:picLocks noChangeAspect="1"/>
          </p:cNvPicPr>
          <p:nvPr/>
        </p:nvPicPr>
        <p:blipFill>
          <a:blip r:embed="rId6">
            <a:extLst/>
          </a:blip>
          <a:stretch>
            <a:fillRect/>
          </a:stretch>
        </p:blipFill>
        <p:spPr>
          <a:xfrm>
            <a:off x="525939" y="856239"/>
            <a:ext cx="1527752" cy="2037002"/>
          </a:xfrm>
          <a:prstGeom prst="rect">
            <a:avLst/>
          </a:prstGeom>
          <a:ln w="12700">
            <a:miter lim="400000"/>
          </a:ln>
          <a:effectLst>
            <a:outerShdw blurRad="355600" rotWithShape="0">
              <a:srgbClr val="000000">
                <a:alpha val="75000"/>
              </a:srgbClr>
            </a:outerShdw>
          </a:effectLst>
        </p:spPr>
      </p:pic>
      <p:pic>
        <p:nvPicPr>
          <p:cNvPr id="261" name="implied zebra43 White City Way Trafford.jpg" descr="implied zebra43 White City Way Trafford.jpg"/>
          <p:cNvPicPr>
            <a:picLocks noChangeAspect="1"/>
          </p:cNvPicPr>
          <p:nvPr/>
        </p:nvPicPr>
        <p:blipFill>
          <a:blip r:embed="rId7">
            <a:extLst/>
          </a:blip>
          <a:stretch>
            <a:fillRect/>
          </a:stretch>
        </p:blipFill>
        <p:spPr>
          <a:xfrm>
            <a:off x="6737474" y="998350"/>
            <a:ext cx="2210969" cy="2947958"/>
          </a:xfrm>
          <a:prstGeom prst="rect">
            <a:avLst/>
          </a:prstGeom>
          <a:ln w="12700">
            <a:miter lim="400000"/>
          </a:ln>
          <a:effectLst>
            <a:outerShdw blurRad="355600" rotWithShape="0">
              <a:srgbClr val="000000">
                <a:alpha val="75000"/>
              </a:srgbClr>
            </a:outerShdw>
          </a:effectLst>
        </p:spPr>
      </p:pic>
      <p:sp>
        <p:nvSpPr>
          <p:cNvPr id="262" name="January 2019…"/>
          <p:cNvSpPr txBox="1"/>
          <p:nvPr/>
        </p:nvSpPr>
        <p:spPr>
          <a:xfrm>
            <a:off x="7144106" y="536792"/>
            <a:ext cx="1123167" cy="447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1200" b="1"/>
            </a:pPr>
            <a:r>
              <a:t>January 2019</a:t>
            </a:r>
          </a:p>
          <a:p>
            <a:pPr>
              <a:defRPr sz="1200"/>
            </a:pPr>
            <a:r>
              <a:t>Zebra Study</a:t>
            </a:r>
          </a:p>
        </p:txBody>
      </p:sp>
      <p:sp>
        <p:nvSpPr>
          <p:cNvPr id="263" name="Ongoing…"/>
          <p:cNvSpPr txBox="1"/>
          <p:nvPr/>
        </p:nvSpPr>
        <p:spPr>
          <a:xfrm>
            <a:off x="4337878" y="3558943"/>
            <a:ext cx="1172876" cy="447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defRPr sz="1200" b="1"/>
            </a:pPr>
            <a:r>
              <a:t>Ongoing</a:t>
            </a:r>
          </a:p>
          <a:p>
            <a:pPr>
              <a:defRPr sz="1200"/>
            </a:pPr>
            <a:r>
              <a:t>Technical Notes</a:t>
            </a:r>
          </a:p>
        </p:txBody>
      </p:sp>
      <p:sp>
        <p:nvSpPr>
          <p:cNvPr id="264" name="November…"/>
          <p:cNvSpPr txBox="1"/>
          <p:nvPr/>
        </p:nvSpPr>
        <p:spPr>
          <a:xfrm>
            <a:off x="2155474" y="2159908"/>
            <a:ext cx="1247123" cy="62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200" b="1"/>
            </a:pPr>
            <a:r>
              <a:t>November</a:t>
            </a:r>
          </a:p>
          <a:p>
            <a:pPr>
              <a:defRPr sz="1200"/>
            </a:pPr>
            <a:r>
              <a:t>Infrastructure Design Course </a:t>
            </a:r>
          </a:p>
        </p:txBody>
      </p:sp>
      <p:pic>
        <p:nvPicPr>
          <p:cNvPr id="265" name="Screenshot 2019-01-07 at 12.11.08.png" descr="Screenshot 2019-01-07 at 12.11.08.png"/>
          <p:cNvPicPr>
            <a:picLocks noChangeAspect="1"/>
          </p:cNvPicPr>
          <p:nvPr/>
        </p:nvPicPr>
        <p:blipFill>
          <a:blip r:embed="rId8">
            <a:extLst/>
          </a:blip>
          <a:stretch>
            <a:fillRect/>
          </a:stretch>
        </p:blipFill>
        <p:spPr>
          <a:xfrm>
            <a:off x="3504380" y="1137516"/>
            <a:ext cx="1663673" cy="2354736"/>
          </a:xfrm>
          <a:prstGeom prst="rect">
            <a:avLst/>
          </a:prstGeom>
          <a:ln w="12700">
            <a:miter lim="400000"/>
          </a:ln>
          <a:effectLst>
            <a:outerShdw blurRad="355600" rotWithShape="0">
              <a:srgbClr val="000000">
                <a:alpha val="75000"/>
              </a:srgbClr>
            </a:outerShdw>
          </a:effectLst>
        </p:spPr>
      </p:pic>
      <p:pic>
        <p:nvPicPr>
          <p:cNvPr id="266" name="Group" descr="Group"/>
          <p:cNvPicPr>
            <a:picLocks noChangeAspect="1"/>
          </p:cNvPicPr>
          <p:nvPr/>
        </p:nvPicPr>
        <p:blipFill>
          <a:blip r:embed="rId9">
            <a:extLst/>
          </a:blip>
          <a:srcRect l="11428" t="15327" r="11415" b="12684"/>
          <a:stretch>
            <a:fillRect/>
          </a:stretch>
        </p:blipFill>
        <p:spPr>
          <a:xfrm>
            <a:off x="8036143" y="4295237"/>
            <a:ext cx="956085" cy="720053"/>
          </a:xfrm>
          <a:custGeom>
            <a:avLst/>
            <a:gdLst/>
            <a:ahLst/>
            <a:cxnLst>
              <a:cxn ang="0">
                <a:pos x="wd2" y="hd2"/>
              </a:cxn>
              <a:cxn ang="5400000">
                <a:pos x="wd2" y="hd2"/>
              </a:cxn>
              <a:cxn ang="10800000">
                <a:pos x="wd2" y="hd2"/>
              </a:cxn>
              <a:cxn ang="16200000">
                <a:pos x="wd2" y="hd2"/>
              </a:cxn>
            </a:cxnLst>
            <a:rect l="0" t="0" r="r" b="b"/>
            <a:pathLst>
              <a:path w="19936" h="21265" extrusionOk="0">
                <a:moveTo>
                  <a:pt x="11998" y="27"/>
                </a:moveTo>
                <a:cubicBezTo>
                  <a:pt x="11474" y="123"/>
                  <a:pt x="10844" y="474"/>
                  <a:pt x="10550" y="988"/>
                </a:cubicBezTo>
                <a:lnTo>
                  <a:pt x="10020" y="1926"/>
                </a:lnTo>
                <a:lnTo>
                  <a:pt x="9308" y="988"/>
                </a:lnTo>
                <a:cubicBezTo>
                  <a:pt x="8553" y="-15"/>
                  <a:pt x="6893" y="-335"/>
                  <a:pt x="7107" y="566"/>
                </a:cubicBezTo>
                <a:cubicBezTo>
                  <a:pt x="7175" y="852"/>
                  <a:pt x="7440" y="1091"/>
                  <a:pt x="7703" y="1094"/>
                </a:cubicBezTo>
                <a:cubicBezTo>
                  <a:pt x="8607" y="1103"/>
                  <a:pt x="8831" y="1891"/>
                  <a:pt x="8332" y="3309"/>
                </a:cubicBezTo>
                <a:cubicBezTo>
                  <a:pt x="7824" y="4750"/>
                  <a:pt x="7436" y="4698"/>
                  <a:pt x="7016" y="3133"/>
                </a:cubicBezTo>
                <a:cubicBezTo>
                  <a:pt x="6868" y="2583"/>
                  <a:pt x="6603" y="2125"/>
                  <a:pt x="6420" y="2125"/>
                </a:cubicBezTo>
                <a:cubicBezTo>
                  <a:pt x="6237" y="2125"/>
                  <a:pt x="6165" y="2431"/>
                  <a:pt x="6263" y="2793"/>
                </a:cubicBezTo>
                <a:cubicBezTo>
                  <a:pt x="6361" y="3155"/>
                  <a:pt x="6445" y="3708"/>
                  <a:pt x="6445" y="4024"/>
                </a:cubicBezTo>
                <a:cubicBezTo>
                  <a:pt x="6445" y="4340"/>
                  <a:pt x="6714" y="4953"/>
                  <a:pt x="7049" y="5395"/>
                </a:cubicBezTo>
                <a:cubicBezTo>
                  <a:pt x="7854" y="6457"/>
                  <a:pt x="7352" y="6868"/>
                  <a:pt x="5932" y="6309"/>
                </a:cubicBezTo>
                <a:cubicBezTo>
                  <a:pt x="4409" y="5710"/>
                  <a:pt x="775" y="5748"/>
                  <a:pt x="337" y="6368"/>
                </a:cubicBezTo>
                <a:cubicBezTo>
                  <a:pt x="-829" y="8021"/>
                  <a:pt x="1230" y="11279"/>
                  <a:pt x="3441" y="11279"/>
                </a:cubicBezTo>
                <a:cubicBezTo>
                  <a:pt x="4567" y="11279"/>
                  <a:pt x="4738" y="11609"/>
                  <a:pt x="4219" y="12732"/>
                </a:cubicBezTo>
                <a:cubicBezTo>
                  <a:pt x="3898" y="13426"/>
                  <a:pt x="3589" y="13602"/>
                  <a:pt x="3019" y="13447"/>
                </a:cubicBezTo>
                <a:cubicBezTo>
                  <a:pt x="2454" y="13294"/>
                  <a:pt x="2290" y="13396"/>
                  <a:pt x="2390" y="13822"/>
                </a:cubicBezTo>
                <a:cubicBezTo>
                  <a:pt x="2615" y="14792"/>
                  <a:pt x="3805" y="14754"/>
                  <a:pt x="4558" y="13752"/>
                </a:cubicBezTo>
                <a:cubicBezTo>
                  <a:pt x="5148" y="12967"/>
                  <a:pt x="5280" y="12916"/>
                  <a:pt x="5427" y="13459"/>
                </a:cubicBezTo>
                <a:cubicBezTo>
                  <a:pt x="5726" y="14564"/>
                  <a:pt x="5433" y="17214"/>
                  <a:pt x="4972" y="17585"/>
                </a:cubicBezTo>
                <a:cubicBezTo>
                  <a:pt x="4730" y="17780"/>
                  <a:pt x="4151" y="18133"/>
                  <a:pt x="3681" y="18370"/>
                </a:cubicBezTo>
                <a:cubicBezTo>
                  <a:pt x="3129" y="18648"/>
                  <a:pt x="2926" y="18942"/>
                  <a:pt x="3110" y="19202"/>
                </a:cubicBezTo>
                <a:cubicBezTo>
                  <a:pt x="3293" y="19462"/>
                  <a:pt x="3884" y="19373"/>
                  <a:pt x="4773" y="18944"/>
                </a:cubicBezTo>
                <a:cubicBezTo>
                  <a:pt x="6095" y="18306"/>
                  <a:pt x="6147" y="18217"/>
                  <a:pt x="6147" y="16682"/>
                </a:cubicBezTo>
                <a:cubicBezTo>
                  <a:pt x="6147" y="15113"/>
                  <a:pt x="6631" y="14022"/>
                  <a:pt x="6850" y="15100"/>
                </a:cubicBezTo>
                <a:cubicBezTo>
                  <a:pt x="6911" y="15400"/>
                  <a:pt x="7121" y="16467"/>
                  <a:pt x="7314" y="17468"/>
                </a:cubicBezTo>
                <a:cubicBezTo>
                  <a:pt x="7506" y="18468"/>
                  <a:pt x="7981" y="19736"/>
                  <a:pt x="8365" y="20280"/>
                </a:cubicBezTo>
                <a:cubicBezTo>
                  <a:pt x="8799" y="20895"/>
                  <a:pt x="9406" y="21265"/>
                  <a:pt x="9970" y="21265"/>
                </a:cubicBezTo>
                <a:cubicBezTo>
                  <a:pt x="11154" y="21265"/>
                  <a:pt x="12169" y="19804"/>
                  <a:pt x="12618" y="17468"/>
                </a:cubicBezTo>
                <a:cubicBezTo>
                  <a:pt x="12811" y="16467"/>
                  <a:pt x="13021" y="15400"/>
                  <a:pt x="13082" y="15100"/>
                </a:cubicBezTo>
                <a:cubicBezTo>
                  <a:pt x="13301" y="14022"/>
                  <a:pt x="13785" y="15113"/>
                  <a:pt x="13785" y="16682"/>
                </a:cubicBezTo>
                <a:cubicBezTo>
                  <a:pt x="13785" y="18217"/>
                  <a:pt x="13837" y="18306"/>
                  <a:pt x="15159" y="18944"/>
                </a:cubicBezTo>
                <a:cubicBezTo>
                  <a:pt x="16048" y="19373"/>
                  <a:pt x="16639" y="19462"/>
                  <a:pt x="16822" y="19202"/>
                </a:cubicBezTo>
                <a:cubicBezTo>
                  <a:pt x="17006" y="18942"/>
                  <a:pt x="16803" y="18648"/>
                  <a:pt x="16251" y="18370"/>
                </a:cubicBezTo>
                <a:cubicBezTo>
                  <a:pt x="15781" y="18133"/>
                  <a:pt x="15203" y="17780"/>
                  <a:pt x="14960" y="17585"/>
                </a:cubicBezTo>
                <a:cubicBezTo>
                  <a:pt x="14490" y="17206"/>
                  <a:pt x="14210" y="14557"/>
                  <a:pt x="14522" y="13424"/>
                </a:cubicBezTo>
                <a:cubicBezTo>
                  <a:pt x="14686" y="12827"/>
                  <a:pt x="14780" y="12853"/>
                  <a:pt x="15250" y="13670"/>
                </a:cubicBezTo>
                <a:cubicBezTo>
                  <a:pt x="15799" y="14622"/>
                  <a:pt x="16304" y="14814"/>
                  <a:pt x="17137" y="14362"/>
                </a:cubicBezTo>
                <a:cubicBezTo>
                  <a:pt x="17889" y="13953"/>
                  <a:pt x="17667" y="13251"/>
                  <a:pt x="16856" y="13471"/>
                </a:cubicBezTo>
                <a:cubicBezTo>
                  <a:pt x="16331" y="13613"/>
                  <a:pt x="15991" y="13422"/>
                  <a:pt x="15697" y="12826"/>
                </a:cubicBezTo>
                <a:cubicBezTo>
                  <a:pt x="15154" y="11728"/>
                  <a:pt x="15376" y="11279"/>
                  <a:pt x="16467" y="11279"/>
                </a:cubicBezTo>
                <a:cubicBezTo>
                  <a:pt x="18707" y="11279"/>
                  <a:pt x="20771" y="8035"/>
                  <a:pt x="19595" y="6368"/>
                </a:cubicBezTo>
                <a:cubicBezTo>
                  <a:pt x="19157" y="5748"/>
                  <a:pt x="15523" y="5710"/>
                  <a:pt x="14000" y="6309"/>
                </a:cubicBezTo>
                <a:cubicBezTo>
                  <a:pt x="12581" y="6868"/>
                  <a:pt x="12079" y="6457"/>
                  <a:pt x="12883" y="5395"/>
                </a:cubicBezTo>
                <a:cubicBezTo>
                  <a:pt x="13218" y="4953"/>
                  <a:pt x="13487" y="4340"/>
                  <a:pt x="13487" y="4024"/>
                </a:cubicBezTo>
                <a:cubicBezTo>
                  <a:pt x="13487" y="3708"/>
                  <a:pt x="13571" y="3155"/>
                  <a:pt x="13669" y="2793"/>
                </a:cubicBezTo>
                <a:cubicBezTo>
                  <a:pt x="13767" y="2431"/>
                  <a:pt x="13695" y="2125"/>
                  <a:pt x="13512" y="2125"/>
                </a:cubicBezTo>
                <a:cubicBezTo>
                  <a:pt x="13329" y="2125"/>
                  <a:pt x="13064" y="2583"/>
                  <a:pt x="12916" y="3133"/>
                </a:cubicBezTo>
                <a:cubicBezTo>
                  <a:pt x="12554" y="4485"/>
                  <a:pt x="12063" y="4836"/>
                  <a:pt x="11832" y="3918"/>
                </a:cubicBezTo>
                <a:cubicBezTo>
                  <a:pt x="11728" y="3503"/>
                  <a:pt x="11448" y="2866"/>
                  <a:pt x="11220" y="2489"/>
                </a:cubicBezTo>
                <a:cubicBezTo>
                  <a:pt x="10750" y="1711"/>
                  <a:pt x="11082" y="1206"/>
                  <a:pt x="12114" y="1129"/>
                </a:cubicBezTo>
                <a:cubicBezTo>
                  <a:pt x="12442" y="1104"/>
                  <a:pt x="12758" y="852"/>
                  <a:pt x="12825" y="566"/>
                </a:cubicBezTo>
                <a:cubicBezTo>
                  <a:pt x="12938" y="85"/>
                  <a:pt x="12522" y="-69"/>
                  <a:pt x="11998" y="27"/>
                </a:cubicBezTo>
                <a:close/>
              </a:path>
            </a:pathLst>
          </a:custGeom>
          <a:ln w="12700">
            <a:miter lim="400000"/>
          </a:ln>
        </p:spPr>
      </p:pic>
      <p:pic>
        <p:nvPicPr>
          <p:cNvPr id="267" name="Screenshot 2018-06-27 11.05.09.png" descr="Screenshot 2018-06-27 11.05.09.png"/>
          <p:cNvPicPr>
            <a:picLocks noChangeAspect="1"/>
          </p:cNvPicPr>
          <p:nvPr/>
        </p:nvPicPr>
        <p:blipFill>
          <a:blip r:embed="rId10">
            <a:extLst/>
          </a:blip>
          <a:srcRect t="10379" b="43537"/>
          <a:stretch>
            <a:fillRect/>
          </a:stretch>
        </p:blipFill>
        <p:spPr>
          <a:xfrm>
            <a:off x="140667" y="155585"/>
            <a:ext cx="2506705" cy="511025"/>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 name="Table"/>
          <p:cNvGraphicFramePr/>
          <p:nvPr/>
        </p:nvGraphicFramePr>
        <p:xfrm>
          <a:off x="1135395" y="1004402"/>
          <a:ext cx="6687148" cy="3101340"/>
        </p:xfrm>
        <a:graphic>
          <a:graphicData uri="http://schemas.openxmlformats.org/drawingml/2006/table">
            <a:tbl>
              <a:tblPr bandRow="1">
                <a:tableStyleId>{4C3C2611-4C71-4FC5-86AE-919BDF0F9419}</a:tableStyleId>
              </a:tblPr>
              <a:tblGrid>
                <a:gridCol w="3343574"/>
                <a:gridCol w="3343574"/>
              </a:tblGrid>
              <a:tr h="759460">
                <a:tc>
                  <a:txBody>
                    <a:bodyPr/>
                    <a:lstStyle/>
                    <a:p>
                      <a:pPr algn="l">
                        <a:defRPr sz="1800">
                          <a:solidFill>
                            <a:srgbClr val="000000"/>
                          </a:solidFill>
                        </a:defRPr>
                      </a:pPr>
                      <a:r>
                        <a:rPr>
                          <a:solidFill>
                            <a:srgbClr val="05283A"/>
                          </a:solidFill>
                        </a:rPr>
                        <a:t> 
Cycling and walking</a:t>
                      </a:r>
                    </a:p>
                  </a:txBody>
                  <a:tcPr marL="0" marR="0" marT="0" marB="0" horzOverflow="overflow">
                    <a:lnL w="12700">
                      <a:solidFill>
                        <a:srgbClr val="FFFF33"/>
                      </a:solidFill>
                      <a:miter lim="400000"/>
                    </a:lnL>
                    <a:lnT w="12700">
                      <a:solidFill>
                        <a:srgbClr val="FFFF33"/>
                      </a:solidFill>
                      <a:miter lim="400000"/>
                    </a:lnT>
                  </a:tcPr>
                </a:tc>
                <a:tc>
                  <a:txBody>
                    <a:bodyPr/>
                    <a:lstStyle/>
                    <a:p>
                      <a:pPr algn="l">
                        <a:defRPr sz="1800">
                          <a:solidFill>
                            <a:srgbClr val="000000"/>
                          </a:solidFill>
                        </a:defRPr>
                      </a:pPr>
                      <a:r>
                        <a:rPr>
                          <a:solidFill>
                            <a:srgbClr val="05283A"/>
                          </a:solidFill>
                        </a:rPr>
                        <a:t>
Travelling without cars</a:t>
                      </a:r>
                    </a:p>
                  </a:txBody>
                  <a:tcPr marL="0" marR="0" marT="0" marB="0" horzOverflow="overflow">
                    <a:lnR w="12700">
                      <a:solidFill>
                        <a:srgbClr val="FFFF33"/>
                      </a:solidFill>
                      <a:miter lim="400000"/>
                    </a:lnR>
                    <a:lnT w="12700">
                      <a:solidFill>
                        <a:srgbClr val="FFFF33"/>
                      </a:solidFill>
                      <a:miter lim="400000"/>
                    </a:lnT>
                  </a:tcPr>
                </a:tc>
              </a:tr>
              <a:tr h="759460">
                <a:tc>
                  <a:txBody>
                    <a:bodyPr/>
                    <a:lstStyle/>
                    <a:p>
                      <a:pPr algn="l">
                        <a:defRPr sz="1800">
                          <a:solidFill>
                            <a:srgbClr val="000000"/>
                          </a:solidFill>
                        </a:defRPr>
                      </a:pPr>
                      <a:r>
                        <a:rPr>
                          <a:solidFill>
                            <a:srgbClr val="05283A"/>
                          </a:solidFill>
                        </a:rPr>
                        <a:t>
Cyclists and pedestrians</a:t>
                      </a:r>
                    </a:p>
                  </a:txBody>
                  <a:tcPr marL="0" marR="0" marT="0" marB="0" horzOverflow="overflow">
                    <a:lnL w="12700">
                      <a:solidFill>
                        <a:srgbClr val="FFFF33"/>
                      </a:solidFill>
                      <a:miter lim="400000"/>
                    </a:lnL>
                    <a:solidFill>
                      <a:srgbClr val="FFE844"/>
                    </a:solidFill>
                  </a:tcPr>
                </a:tc>
                <a:tc>
                  <a:txBody>
                    <a:bodyPr/>
                    <a:lstStyle/>
                    <a:p>
                      <a:pPr algn="l">
                        <a:defRPr sz="1800">
                          <a:solidFill>
                            <a:srgbClr val="000000"/>
                          </a:solidFill>
                        </a:defRPr>
                      </a:pPr>
                      <a:r>
                        <a:rPr>
                          <a:solidFill>
                            <a:srgbClr val="05283A"/>
                          </a:solidFill>
                        </a:rPr>
                        <a:t>People on bikes
People on foot</a:t>
                      </a:r>
                    </a:p>
                  </a:txBody>
                  <a:tcPr marL="0" marR="0" marT="0" marB="0" horzOverflow="overflow">
                    <a:lnR w="12700">
                      <a:solidFill>
                        <a:srgbClr val="FFFF33"/>
                      </a:solidFill>
                      <a:miter lim="400000"/>
                    </a:lnR>
                    <a:solidFill>
                      <a:srgbClr val="FFE844"/>
                    </a:solidFill>
                  </a:tcPr>
                </a:tc>
              </a:tr>
              <a:tr h="759460">
                <a:tc>
                  <a:txBody>
                    <a:bodyPr/>
                    <a:lstStyle/>
                    <a:p>
                      <a:pPr algn="l">
                        <a:defRPr sz="1800">
                          <a:solidFill>
                            <a:srgbClr val="000000"/>
                          </a:solidFill>
                        </a:defRPr>
                      </a:pPr>
                      <a:r>
                        <a:rPr>
                          <a:solidFill>
                            <a:srgbClr val="05283A"/>
                          </a:solidFill>
                        </a:rPr>
                        <a:t>Encouraging people to walk or cycle</a:t>
                      </a:r>
                    </a:p>
                  </a:txBody>
                  <a:tcPr marL="0" marR="0" marT="0" marB="0" horzOverflow="overflow">
                    <a:lnL w="12700">
                      <a:solidFill>
                        <a:srgbClr val="FFFF33"/>
                      </a:solidFill>
                      <a:miter lim="400000"/>
                    </a:lnL>
                  </a:tcPr>
                </a:tc>
                <a:tc>
                  <a:txBody>
                    <a:bodyPr/>
                    <a:lstStyle/>
                    <a:p>
                      <a:pPr algn="l">
                        <a:defRPr sz="1800">
                          <a:solidFill>
                            <a:srgbClr val="000000"/>
                          </a:solidFill>
                        </a:defRPr>
                      </a:pPr>
                      <a:r>
                        <a:rPr>
                          <a:solidFill>
                            <a:srgbClr val="05283A"/>
                          </a:solidFill>
                        </a:rPr>
                        <a:t>Enabling people to not have to drive / giving an alternative to the car</a:t>
                      </a:r>
                    </a:p>
                  </a:txBody>
                  <a:tcPr marL="0" marR="0" marT="0" marB="0" horzOverflow="overflow">
                    <a:lnR w="12700">
                      <a:solidFill>
                        <a:srgbClr val="FFFF33"/>
                      </a:solidFill>
                      <a:miter lim="400000"/>
                    </a:lnR>
                  </a:tcPr>
                </a:tc>
              </a:tr>
              <a:tr h="759460">
                <a:tc>
                  <a:txBody>
                    <a:bodyPr/>
                    <a:lstStyle/>
                    <a:p>
                      <a:pPr algn="l">
                        <a:defRPr sz="1800">
                          <a:solidFill>
                            <a:srgbClr val="000000"/>
                          </a:solidFill>
                        </a:defRPr>
                      </a:pPr>
                      <a:r>
                        <a:rPr>
                          <a:solidFill>
                            <a:srgbClr val="05283A"/>
                          </a:solidFill>
                        </a:rPr>
                        <a:t>Delivering a cycling and walking scheme</a:t>
                      </a:r>
                    </a:p>
                  </a:txBody>
                  <a:tcPr marL="0" marR="0" marT="0" marB="0" horzOverflow="overflow">
                    <a:lnL w="12700">
                      <a:solidFill>
                        <a:srgbClr val="FFFF33"/>
                      </a:solidFill>
                      <a:miter lim="400000"/>
                    </a:lnL>
                    <a:lnB w="12700">
                      <a:solidFill>
                        <a:srgbClr val="FFFF33"/>
                      </a:solidFill>
                      <a:miter lim="400000"/>
                    </a:lnB>
                    <a:solidFill>
                      <a:srgbClr val="FFE844"/>
                    </a:solidFill>
                  </a:tcPr>
                </a:tc>
                <a:tc>
                  <a:txBody>
                    <a:bodyPr/>
                    <a:lstStyle/>
                    <a:p>
                      <a:pPr algn="l">
                        <a:defRPr sz="1800">
                          <a:solidFill>
                            <a:srgbClr val="000000"/>
                          </a:solidFill>
                        </a:defRPr>
                      </a:pPr>
                      <a:r>
                        <a:rPr>
                          <a:solidFill>
                            <a:srgbClr val="05283A"/>
                          </a:solidFill>
                        </a:rPr>
                        <a:t>Creating more pleasant places to live, work and socialise</a:t>
                      </a:r>
                    </a:p>
                  </a:txBody>
                  <a:tcPr marL="0" marR="0" marT="0" marB="0" horzOverflow="overflow">
                    <a:lnR w="12700">
                      <a:solidFill>
                        <a:srgbClr val="FFFF33"/>
                      </a:solidFill>
                      <a:miter lim="400000"/>
                    </a:lnR>
                    <a:lnB w="12700">
                      <a:solidFill>
                        <a:srgbClr val="FFFF33"/>
                      </a:solidFill>
                      <a:miter lim="400000"/>
                    </a:lnB>
                    <a:solidFill>
                      <a:srgbClr val="FFE844"/>
                    </a:solidFill>
                  </a:tcPr>
                </a:tc>
              </a:tr>
            </a:tbl>
          </a:graphicData>
        </a:graphic>
      </p:graphicFrame>
      <p:sp>
        <p:nvSpPr>
          <p:cNvPr id="2" name="TextBox 1"/>
          <p:cNvSpPr txBox="1"/>
          <p:nvPr/>
        </p:nvSpPr>
        <p:spPr>
          <a:xfrm>
            <a:off x="414440" y="4466745"/>
            <a:ext cx="599951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en-GB" dirty="0" smtClean="0"/>
              <a:t>Using the right language is critical to behaviour change</a:t>
            </a:r>
            <a:endParaRPr kumimoji="0" lang="en-GB" sz="1800" b="0" i="0" u="none" strike="noStrike" cap="none" spc="0" normalizeH="0" baseline="0" dirty="0">
              <a:ln>
                <a:noFill/>
              </a:ln>
              <a:solidFill>
                <a:srgbClr val="05283A"/>
              </a:solidFill>
              <a:effectLst/>
              <a:uFillTx/>
              <a:latin typeface="+mn-lt"/>
              <a:ea typeface="+mn-ea"/>
              <a:cs typeface="+mn-cs"/>
              <a:sym typeface="Calibri"/>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 name="Presentation slides.jpg" descr="Presentation slides.jpg"/>
          <p:cNvPicPr>
            <a:picLocks noChangeAspect="1"/>
          </p:cNvPicPr>
          <p:nvPr/>
        </p:nvPicPr>
        <p:blipFill>
          <a:blip r:embed="rId2">
            <a:extLst/>
          </a:blip>
          <a:stretch>
            <a:fillRect/>
          </a:stretch>
        </p:blipFill>
        <p:spPr>
          <a:xfrm>
            <a:off x="1397000" y="785812"/>
            <a:ext cx="6350069" cy="3571914"/>
          </a:xfrm>
          <a:prstGeom prst="rect">
            <a:avLst/>
          </a:prstGeom>
          <a:ln w="12700">
            <a:miter lim="400000"/>
          </a:ln>
          <a:effectLst>
            <a:outerShdw blurRad="355600" rotWithShape="0">
              <a:srgbClr val="000000">
                <a:alpha val="7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a14="http://schemas.microsoft.com/office/drawing/2010/main" xmlns:m="http://schemas.openxmlformats.org/officeDocument/2006/math"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Thank you!"/>
          <p:cNvSpPr txBox="1"/>
          <p:nvPr/>
        </p:nvSpPr>
        <p:spPr>
          <a:xfrm>
            <a:off x="3231782" y="2227579"/>
            <a:ext cx="2680436" cy="688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4100"/>
            </a:lvl1pPr>
          </a:lstStyle>
          <a:p>
            <a:r>
              <a:t>Thank you!</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a14="http://schemas.microsoft.com/office/drawing/2010/main" xmlns:m="http://schemas.openxmlformats.org/officeDocument/2006/math" xmlns="">
      <p:transition spd="med">
        <p:fade/>
      </p:transition>
    </mc:Fallback>
  </mc:AlternateContent>
</p:sld>
</file>

<file path=ppt/theme/theme1.xml><?xml version="1.0" encoding="utf-8"?>
<a:theme xmlns:a="http://schemas.openxmlformats.org/drawingml/2006/main" name="Office Theme">
  <a:themeElements>
    <a:clrScheme name="Office Theme">
      <a:dk1>
        <a:srgbClr val="05283A"/>
      </a:dk1>
      <a:lt1>
        <a:srgbClr val="52B2E7"/>
      </a:lt1>
      <a:dk2>
        <a:srgbClr val="A7A7A7"/>
      </a:dk2>
      <a:lt2>
        <a:srgbClr val="535353"/>
      </a:lt2>
      <a:accent1>
        <a:srgbClr val="FEB50A"/>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5283A"/>
      </a:dk1>
      <a:lt1>
        <a:srgbClr val="3A3735"/>
      </a:lt1>
      <a:dk2>
        <a:srgbClr val="A7A7A7"/>
      </a:dk2>
      <a:lt2>
        <a:srgbClr val="535353"/>
      </a:lt2>
      <a:accent1>
        <a:srgbClr val="FEB50A"/>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5283A"/>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TotalTime>
  <Words>1235</Words>
  <Application>Microsoft Office PowerPoint</Application>
  <PresentationFormat>On-screen Show (16:9)</PresentationFormat>
  <Paragraphs>112</Paragraphs>
  <Slides>20</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Helvetica Neue</vt:lpstr>
      <vt:lpstr>Helvetica Neue Light</vt:lpstr>
      <vt:lpstr>Helvetica Neue Medium</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-24 schemes -Total planned spend 67m -39m MCF / 28m other contributions  -144 new or upgraded crossings -26 miles of new routes -9 miles of Dutch style segregated cycle lanes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Kirsty McCaskill-Baxter</dc:creator>
  <cp:lastModifiedBy>Kirsty McCaskill-Baxter</cp:lastModifiedBy>
  <cp:revision>2</cp:revision>
  <dcterms:modified xsi:type="dcterms:W3CDTF">2019-02-06T10:38:56Z</dcterms:modified>
</cp:coreProperties>
</file>