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fif" ContentType="image/jpeg"/>
  <Default Extension="jpg" ContentType="image/jpeg"/>
  <Default Extension="mp4" ContentType="video/mp4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3" r:id="rId3"/>
    <p:sldMasterId id="2147483705" r:id="rId4"/>
    <p:sldMasterId id="2147483717" r:id="rId5"/>
  </p:sldMasterIdLst>
  <p:notesMasterIdLst>
    <p:notesMasterId r:id="rId60"/>
  </p:notesMasterIdLst>
  <p:sldIdLst>
    <p:sldId id="300" r:id="rId6"/>
    <p:sldId id="271" r:id="rId7"/>
    <p:sldId id="278" r:id="rId8"/>
    <p:sldId id="279" r:id="rId9"/>
    <p:sldId id="298" r:id="rId10"/>
    <p:sldId id="272" r:id="rId11"/>
    <p:sldId id="273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74" r:id="rId20"/>
    <p:sldId id="257" r:id="rId21"/>
    <p:sldId id="262" r:id="rId22"/>
    <p:sldId id="270" r:id="rId23"/>
    <p:sldId id="269" r:id="rId24"/>
    <p:sldId id="258" r:id="rId25"/>
    <p:sldId id="268" r:id="rId26"/>
    <p:sldId id="275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76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299" r:id="rId56"/>
    <p:sldId id="277" r:id="rId57"/>
    <p:sldId id="280" r:id="rId58"/>
    <p:sldId id="301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EE1D80-A41C-45CD-B91C-658CB5332F57}" v="10" dt="2020-11-03T14:47:33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6418"/>
  </p:normalViewPr>
  <p:slideViewPr>
    <p:cSldViewPr snapToGrid="0" snapToObjects="1">
      <p:cViewPr varScale="1">
        <p:scale>
          <a:sx n="109" d="100"/>
          <a:sy n="109" d="100"/>
        </p:scale>
        <p:origin x="216" y="2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66" Type="http://schemas.microsoft.com/office/2015/10/relationships/revisionInfo" Target="revisionInfo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traip\Downloads\COVID-19-transport-use-statistics.od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ecf-oxy-fp01\CityScience\City%20Science%20Corp\Marketing\Presentations\Conference%20Presentations\Presentation%20Charts%20v2.xlsb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\\ecf-oxy-fp01.futures.city\cityscience\City%20Science%20Corp\Projects\RTPI\Data\Final%20Carbon%20Model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Car</a:t>
            </a:r>
            <a:r>
              <a:rPr lang="en-US" b="1" baseline="0" dirty="0"/>
              <a:t> use in </a:t>
            </a:r>
            <a:r>
              <a:rPr lang="en-US" b="1" baseline="0" dirty="0" smtClean="0"/>
              <a:t>Lockdown 1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'[COVID-19-transport-use-statistics.ods]Transport_use_(GB)'!$B$7</c:f>
              <c:strCache>
                <c:ptCount val="1"/>
                <c:pt idx="0">
                  <c:v>Cars2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'[COVID-19-transport-use-statistics.ods]Transport_use_(GB)'!$A$8:$A$100</c:f>
              <c:numCache>
                <c:formatCode>m/d/yyyy</c:formatCode>
                <c:ptCount val="93"/>
                <c:pt idx="0">
                  <c:v>43891.0</c:v>
                </c:pt>
                <c:pt idx="1">
                  <c:v>43892.0</c:v>
                </c:pt>
                <c:pt idx="2">
                  <c:v>43893.0</c:v>
                </c:pt>
                <c:pt idx="3">
                  <c:v>43894.0</c:v>
                </c:pt>
                <c:pt idx="4">
                  <c:v>43895.0</c:v>
                </c:pt>
                <c:pt idx="5">
                  <c:v>43896.0</c:v>
                </c:pt>
                <c:pt idx="6">
                  <c:v>43897.0</c:v>
                </c:pt>
                <c:pt idx="7">
                  <c:v>43898.0</c:v>
                </c:pt>
                <c:pt idx="8">
                  <c:v>43899.0</c:v>
                </c:pt>
                <c:pt idx="9">
                  <c:v>43900.0</c:v>
                </c:pt>
                <c:pt idx="10">
                  <c:v>43901.0</c:v>
                </c:pt>
                <c:pt idx="11">
                  <c:v>43902.0</c:v>
                </c:pt>
                <c:pt idx="12">
                  <c:v>43903.0</c:v>
                </c:pt>
                <c:pt idx="13">
                  <c:v>43904.0</c:v>
                </c:pt>
                <c:pt idx="14">
                  <c:v>43905.0</c:v>
                </c:pt>
                <c:pt idx="15">
                  <c:v>43906.0</c:v>
                </c:pt>
                <c:pt idx="16">
                  <c:v>43907.0</c:v>
                </c:pt>
                <c:pt idx="17">
                  <c:v>43908.0</c:v>
                </c:pt>
                <c:pt idx="18">
                  <c:v>43909.0</c:v>
                </c:pt>
                <c:pt idx="19">
                  <c:v>43910.0</c:v>
                </c:pt>
                <c:pt idx="20">
                  <c:v>43911.0</c:v>
                </c:pt>
                <c:pt idx="21">
                  <c:v>43912.0</c:v>
                </c:pt>
                <c:pt idx="22">
                  <c:v>43913.0</c:v>
                </c:pt>
                <c:pt idx="23">
                  <c:v>43914.0</c:v>
                </c:pt>
                <c:pt idx="24">
                  <c:v>43915.0</c:v>
                </c:pt>
                <c:pt idx="25">
                  <c:v>43916.0</c:v>
                </c:pt>
                <c:pt idx="26">
                  <c:v>43917.0</c:v>
                </c:pt>
                <c:pt idx="27">
                  <c:v>43918.0</c:v>
                </c:pt>
                <c:pt idx="28">
                  <c:v>43919.0</c:v>
                </c:pt>
                <c:pt idx="29">
                  <c:v>43920.0</c:v>
                </c:pt>
                <c:pt idx="30">
                  <c:v>43921.0</c:v>
                </c:pt>
                <c:pt idx="31">
                  <c:v>43922.0</c:v>
                </c:pt>
                <c:pt idx="32">
                  <c:v>43923.0</c:v>
                </c:pt>
                <c:pt idx="33">
                  <c:v>43924.0</c:v>
                </c:pt>
                <c:pt idx="34">
                  <c:v>43925.0</c:v>
                </c:pt>
                <c:pt idx="35">
                  <c:v>43926.0</c:v>
                </c:pt>
                <c:pt idx="36">
                  <c:v>43927.0</c:v>
                </c:pt>
                <c:pt idx="37">
                  <c:v>43928.0</c:v>
                </c:pt>
                <c:pt idx="38">
                  <c:v>43929.0</c:v>
                </c:pt>
                <c:pt idx="39">
                  <c:v>43930.0</c:v>
                </c:pt>
                <c:pt idx="40">
                  <c:v>43931.0</c:v>
                </c:pt>
                <c:pt idx="41">
                  <c:v>43932.0</c:v>
                </c:pt>
                <c:pt idx="42">
                  <c:v>43933.0</c:v>
                </c:pt>
                <c:pt idx="43">
                  <c:v>43934.0</c:v>
                </c:pt>
                <c:pt idx="44">
                  <c:v>43935.0</c:v>
                </c:pt>
                <c:pt idx="45">
                  <c:v>43936.0</c:v>
                </c:pt>
                <c:pt idx="46">
                  <c:v>43937.0</c:v>
                </c:pt>
                <c:pt idx="47">
                  <c:v>43938.0</c:v>
                </c:pt>
                <c:pt idx="48">
                  <c:v>43939.0</c:v>
                </c:pt>
                <c:pt idx="49">
                  <c:v>43940.0</c:v>
                </c:pt>
                <c:pt idx="50">
                  <c:v>43941.0</c:v>
                </c:pt>
                <c:pt idx="51">
                  <c:v>43942.0</c:v>
                </c:pt>
                <c:pt idx="52">
                  <c:v>43943.0</c:v>
                </c:pt>
                <c:pt idx="53">
                  <c:v>43944.0</c:v>
                </c:pt>
                <c:pt idx="54">
                  <c:v>43945.0</c:v>
                </c:pt>
                <c:pt idx="55">
                  <c:v>43946.0</c:v>
                </c:pt>
                <c:pt idx="56">
                  <c:v>43947.0</c:v>
                </c:pt>
                <c:pt idx="57">
                  <c:v>43948.0</c:v>
                </c:pt>
                <c:pt idx="58">
                  <c:v>43949.0</c:v>
                </c:pt>
                <c:pt idx="59">
                  <c:v>43950.0</c:v>
                </c:pt>
                <c:pt idx="60">
                  <c:v>43951.0</c:v>
                </c:pt>
                <c:pt idx="61">
                  <c:v>43952.0</c:v>
                </c:pt>
                <c:pt idx="62">
                  <c:v>43953.0</c:v>
                </c:pt>
                <c:pt idx="63">
                  <c:v>43954.0</c:v>
                </c:pt>
                <c:pt idx="64">
                  <c:v>43955.0</c:v>
                </c:pt>
                <c:pt idx="65">
                  <c:v>43956.0</c:v>
                </c:pt>
                <c:pt idx="66">
                  <c:v>43957.0</c:v>
                </c:pt>
                <c:pt idx="67">
                  <c:v>43958.0</c:v>
                </c:pt>
                <c:pt idx="68">
                  <c:v>43959.0</c:v>
                </c:pt>
                <c:pt idx="69">
                  <c:v>43960.0</c:v>
                </c:pt>
                <c:pt idx="70">
                  <c:v>43961.0</c:v>
                </c:pt>
                <c:pt idx="71">
                  <c:v>43962.0</c:v>
                </c:pt>
                <c:pt idx="72">
                  <c:v>43963.0</c:v>
                </c:pt>
                <c:pt idx="73">
                  <c:v>43964.0</c:v>
                </c:pt>
                <c:pt idx="74">
                  <c:v>43965.0</c:v>
                </c:pt>
                <c:pt idx="75">
                  <c:v>43966.0</c:v>
                </c:pt>
                <c:pt idx="76">
                  <c:v>43967.0</c:v>
                </c:pt>
                <c:pt idx="77">
                  <c:v>43968.0</c:v>
                </c:pt>
                <c:pt idx="78">
                  <c:v>43969.0</c:v>
                </c:pt>
                <c:pt idx="79">
                  <c:v>43970.0</c:v>
                </c:pt>
                <c:pt idx="80">
                  <c:v>43971.0</c:v>
                </c:pt>
                <c:pt idx="81">
                  <c:v>43972.0</c:v>
                </c:pt>
                <c:pt idx="82">
                  <c:v>43973.0</c:v>
                </c:pt>
                <c:pt idx="83">
                  <c:v>43974.0</c:v>
                </c:pt>
                <c:pt idx="84">
                  <c:v>43975.0</c:v>
                </c:pt>
                <c:pt idx="85">
                  <c:v>43976.0</c:v>
                </c:pt>
                <c:pt idx="86">
                  <c:v>43977.0</c:v>
                </c:pt>
                <c:pt idx="87">
                  <c:v>43978.0</c:v>
                </c:pt>
                <c:pt idx="88">
                  <c:v>43979.0</c:v>
                </c:pt>
                <c:pt idx="89">
                  <c:v>43980.0</c:v>
                </c:pt>
                <c:pt idx="90">
                  <c:v>43981.0</c:v>
                </c:pt>
                <c:pt idx="91">
                  <c:v>43982.0</c:v>
                </c:pt>
                <c:pt idx="92">
                  <c:v>43983.0</c:v>
                </c:pt>
              </c:numCache>
            </c:numRef>
          </c:cat>
          <c:val>
            <c:numRef>
              <c:f>'[COVID-19-transport-use-statistics.ods]Transport_use_(GB)'!$B$8:$B$100</c:f>
              <c:numCache>
                <c:formatCode>0%</c:formatCode>
                <c:ptCount val="93"/>
                <c:pt idx="0">
                  <c:v>1.03</c:v>
                </c:pt>
                <c:pt idx="1">
                  <c:v>1.02</c:v>
                </c:pt>
                <c:pt idx="2">
                  <c:v>1.01</c:v>
                </c:pt>
                <c:pt idx="3">
                  <c:v>1.01</c:v>
                </c:pt>
                <c:pt idx="4">
                  <c:v>1.0</c:v>
                </c:pt>
                <c:pt idx="5">
                  <c:v>1.02</c:v>
                </c:pt>
                <c:pt idx="6">
                  <c:v>1.01</c:v>
                </c:pt>
                <c:pt idx="7">
                  <c:v>1.05</c:v>
                </c:pt>
                <c:pt idx="8">
                  <c:v>1.01</c:v>
                </c:pt>
                <c:pt idx="9">
                  <c:v>0.99</c:v>
                </c:pt>
                <c:pt idx="10">
                  <c:v>0.99</c:v>
                </c:pt>
                <c:pt idx="11">
                  <c:v>0.98</c:v>
                </c:pt>
                <c:pt idx="12">
                  <c:v>0.98</c:v>
                </c:pt>
                <c:pt idx="13">
                  <c:v>0.93</c:v>
                </c:pt>
                <c:pt idx="14">
                  <c:v>0.94</c:v>
                </c:pt>
                <c:pt idx="15">
                  <c:v>0.96</c:v>
                </c:pt>
                <c:pt idx="16">
                  <c:v>0.86</c:v>
                </c:pt>
                <c:pt idx="17">
                  <c:v>0.8</c:v>
                </c:pt>
                <c:pt idx="18">
                  <c:v>0.79</c:v>
                </c:pt>
                <c:pt idx="19">
                  <c:v>0.78</c:v>
                </c:pt>
                <c:pt idx="20">
                  <c:v>0.7</c:v>
                </c:pt>
                <c:pt idx="21">
                  <c:v>0.66</c:v>
                </c:pt>
                <c:pt idx="22">
                  <c:v>0.64</c:v>
                </c:pt>
                <c:pt idx="23">
                  <c:v>0.44</c:v>
                </c:pt>
                <c:pt idx="24">
                  <c:v>0.37</c:v>
                </c:pt>
                <c:pt idx="25">
                  <c:v>0.35</c:v>
                </c:pt>
                <c:pt idx="26">
                  <c:v>0.35</c:v>
                </c:pt>
                <c:pt idx="27">
                  <c:v>0.27</c:v>
                </c:pt>
                <c:pt idx="28">
                  <c:v>0.23</c:v>
                </c:pt>
                <c:pt idx="29">
                  <c:v>0.33</c:v>
                </c:pt>
                <c:pt idx="30">
                  <c:v>0.32</c:v>
                </c:pt>
                <c:pt idx="31">
                  <c:v>0.32</c:v>
                </c:pt>
                <c:pt idx="32">
                  <c:v>0.32</c:v>
                </c:pt>
                <c:pt idx="33">
                  <c:v>0.34</c:v>
                </c:pt>
                <c:pt idx="34">
                  <c:v>0.28</c:v>
                </c:pt>
                <c:pt idx="35">
                  <c:v>0.25</c:v>
                </c:pt>
                <c:pt idx="36">
                  <c:v>0.34</c:v>
                </c:pt>
                <c:pt idx="37">
                  <c:v>0.33</c:v>
                </c:pt>
                <c:pt idx="38">
                  <c:v>0.34</c:v>
                </c:pt>
                <c:pt idx="39">
                  <c:v>0.36</c:v>
                </c:pt>
                <c:pt idx="40">
                  <c:v>0.27</c:v>
                </c:pt>
                <c:pt idx="41">
                  <c:v>0.29</c:v>
                </c:pt>
                <c:pt idx="42">
                  <c:v>0.22</c:v>
                </c:pt>
                <c:pt idx="43">
                  <c:v>0.23</c:v>
                </c:pt>
                <c:pt idx="44">
                  <c:v>0.35</c:v>
                </c:pt>
                <c:pt idx="45">
                  <c:v>0.34</c:v>
                </c:pt>
                <c:pt idx="46">
                  <c:v>0.34</c:v>
                </c:pt>
                <c:pt idx="47">
                  <c:v>0.35</c:v>
                </c:pt>
                <c:pt idx="48">
                  <c:v>0.31</c:v>
                </c:pt>
                <c:pt idx="49">
                  <c:v>0.29</c:v>
                </c:pt>
                <c:pt idx="50">
                  <c:v>0.38</c:v>
                </c:pt>
                <c:pt idx="51">
                  <c:v>0.37</c:v>
                </c:pt>
                <c:pt idx="52">
                  <c:v>0.37</c:v>
                </c:pt>
                <c:pt idx="53">
                  <c:v>0.37</c:v>
                </c:pt>
                <c:pt idx="54">
                  <c:v>0.39</c:v>
                </c:pt>
                <c:pt idx="55">
                  <c:v>0.35</c:v>
                </c:pt>
                <c:pt idx="56">
                  <c:v>0.32</c:v>
                </c:pt>
                <c:pt idx="57">
                  <c:v>0.4</c:v>
                </c:pt>
                <c:pt idx="58">
                  <c:v>0.38</c:v>
                </c:pt>
                <c:pt idx="59">
                  <c:v>0.38</c:v>
                </c:pt>
                <c:pt idx="60">
                  <c:v>0.39</c:v>
                </c:pt>
                <c:pt idx="61">
                  <c:v>0.4</c:v>
                </c:pt>
                <c:pt idx="62">
                  <c:v>0.38</c:v>
                </c:pt>
                <c:pt idx="63">
                  <c:v>0.34</c:v>
                </c:pt>
                <c:pt idx="64">
                  <c:v>0.42</c:v>
                </c:pt>
                <c:pt idx="65">
                  <c:v>0.42</c:v>
                </c:pt>
                <c:pt idx="66">
                  <c:v>0.43</c:v>
                </c:pt>
                <c:pt idx="67">
                  <c:v>0.45</c:v>
                </c:pt>
                <c:pt idx="68">
                  <c:v>0.33</c:v>
                </c:pt>
                <c:pt idx="69">
                  <c:v>0.39</c:v>
                </c:pt>
                <c:pt idx="70">
                  <c:v>0.35</c:v>
                </c:pt>
                <c:pt idx="71">
                  <c:v>0.45</c:v>
                </c:pt>
                <c:pt idx="72">
                  <c:v>0.45</c:v>
                </c:pt>
                <c:pt idx="73">
                  <c:v>0.48</c:v>
                </c:pt>
                <c:pt idx="74">
                  <c:v>0.5</c:v>
                </c:pt>
                <c:pt idx="75">
                  <c:v>0.51</c:v>
                </c:pt>
                <c:pt idx="76">
                  <c:v>0.52</c:v>
                </c:pt>
                <c:pt idx="77">
                  <c:v>0.5</c:v>
                </c:pt>
                <c:pt idx="78">
                  <c:v>0.53</c:v>
                </c:pt>
                <c:pt idx="79">
                  <c:v>0.54</c:v>
                </c:pt>
                <c:pt idx="80">
                  <c:v>0.56</c:v>
                </c:pt>
                <c:pt idx="81">
                  <c:v>0.54</c:v>
                </c:pt>
                <c:pt idx="82">
                  <c:v>0.56</c:v>
                </c:pt>
                <c:pt idx="83">
                  <c:v>0.55</c:v>
                </c:pt>
                <c:pt idx="84">
                  <c:v>0.55</c:v>
                </c:pt>
                <c:pt idx="85">
                  <c:v>0.5</c:v>
                </c:pt>
                <c:pt idx="86">
                  <c:v>0.59</c:v>
                </c:pt>
                <c:pt idx="87">
                  <c:v>0.59</c:v>
                </c:pt>
                <c:pt idx="88">
                  <c:v>0.59</c:v>
                </c:pt>
                <c:pt idx="89">
                  <c:v>0.62</c:v>
                </c:pt>
                <c:pt idx="90">
                  <c:v>0.66</c:v>
                </c:pt>
                <c:pt idx="91">
                  <c:v>0.67</c:v>
                </c:pt>
                <c:pt idx="92">
                  <c:v>0.65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84-4136-AC3C-1AB4083E5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6444576"/>
        <c:axId val="623527376"/>
      </c:lineChart>
      <c:dateAx>
        <c:axId val="61644457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527376"/>
        <c:crosses val="autoZero"/>
        <c:auto val="1"/>
        <c:lblOffset val="100"/>
        <c:baseTimeUnit val="days"/>
      </c:dateAx>
      <c:valAx>
        <c:axId val="62352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44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Transport Decarbonisation Trajectories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Actual Emissions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Sheet1!$B$8:$AU$8</c:f>
              <c:numCache>
                <c:formatCode>0000</c:formatCode>
                <c:ptCount val="46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  <c:pt idx="11">
                  <c:v>2016.0</c:v>
                </c:pt>
                <c:pt idx="12">
                  <c:v>2017.0</c:v>
                </c:pt>
                <c:pt idx="13">
                  <c:v>2018.0</c:v>
                </c:pt>
                <c:pt idx="14">
                  <c:v>2019.0</c:v>
                </c:pt>
                <c:pt idx="15">
                  <c:v>2020.0</c:v>
                </c:pt>
                <c:pt idx="16">
                  <c:v>2021.0</c:v>
                </c:pt>
                <c:pt idx="17">
                  <c:v>2022.0</c:v>
                </c:pt>
                <c:pt idx="18">
                  <c:v>2023.0</c:v>
                </c:pt>
                <c:pt idx="19">
                  <c:v>2024.0</c:v>
                </c:pt>
                <c:pt idx="20">
                  <c:v>2025.0</c:v>
                </c:pt>
                <c:pt idx="21">
                  <c:v>2026.0</c:v>
                </c:pt>
                <c:pt idx="22">
                  <c:v>2027.0</c:v>
                </c:pt>
                <c:pt idx="23">
                  <c:v>2028.0</c:v>
                </c:pt>
                <c:pt idx="24">
                  <c:v>2029.0</c:v>
                </c:pt>
                <c:pt idx="25">
                  <c:v>2030.0</c:v>
                </c:pt>
                <c:pt idx="26">
                  <c:v>2031.0</c:v>
                </c:pt>
                <c:pt idx="27">
                  <c:v>2032.0</c:v>
                </c:pt>
                <c:pt idx="28">
                  <c:v>2033.0</c:v>
                </c:pt>
                <c:pt idx="29">
                  <c:v>2034.0</c:v>
                </c:pt>
                <c:pt idx="30">
                  <c:v>2035.0</c:v>
                </c:pt>
                <c:pt idx="31">
                  <c:v>2036.0</c:v>
                </c:pt>
                <c:pt idx="32">
                  <c:v>2037.0</c:v>
                </c:pt>
                <c:pt idx="33">
                  <c:v>2038.0</c:v>
                </c:pt>
                <c:pt idx="34">
                  <c:v>2039.0</c:v>
                </c:pt>
                <c:pt idx="35">
                  <c:v>2040.0</c:v>
                </c:pt>
                <c:pt idx="36">
                  <c:v>2041.0</c:v>
                </c:pt>
                <c:pt idx="37">
                  <c:v>2042.0</c:v>
                </c:pt>
                <c:pt idx="38">
                  <c:v>2043.0</c:v>
                </c:pt>
                <c:pt idx="39">
                  <c:v>2044.0</c:v>
                </c:pt>
                <c:pt idx="40">
                  <c:v>2045.0</c:v>
                </c:pt>
                <c:pt idx="41">
                  <c:v>2046.0</c:v>
                </c:pt>
                <c:pt idx="42">
                  <c:v>2047.0</c:v>
                </c:pt>
                <c:pt idx="43">
                  <c:v>2048.0</c:v>
                </c:pt>
                <c:pt idx="44">
                  <c:v>2049.0</c:v>
                </c:pt>
                <c:pt idx="45">
                  <c:v>2050.0</c:v>
                </c:pt>
              </c:numCache>
            </c:numRef>
          </c:cat>
          <c:val>
            <c:numRef>
              <c:f>Sheet1!$B$9:$AU$9</c:f>
              <c:numCache>
                <c:formatCode>#,##0;\(#,##0\)</c:formatCode>
                <c:ptCount val="46"/>
                <c:pt idx="0">
                  <c:v>136898.4783821287</c:v>
                </c:pt>
                <c:pt idx="1">
                  <c:v>136020.3933058998</c:v>
                </c:pt>
                <c:pt idx="2">
                  <c:v>137145.207635023</c:v>
                </c:pt>
                <c:pt idx="3">
                  <c:v>131279.8233429713</c:v>
                </c:pt>
                <c:pt idx="4">
                  <c:v>127240.9234928416</c:v>
                </c:pt>
                <c:pt idx="5">
                  <c:v>126054.9158683464</c:v>
                </c:pt>
                <c:pt idx="6">
                  <c:v>123984.7292111461</c:v>
                </c:pt>
                <c:pt idx="7">
                  <c:v>122485.836427895</c:v>
                </c:pt>
                <c:pt idx="8">
                  <c:v>121503.0121738333</c:v>
                </c:pt>
                <c:pt idx="9">
                  <c:v>123075.8769850157</c:v>
                </c:pt>
                <c:pt idx="10">
                  <c:v>125644.4941110368</c:v>
                </c:pt>
                <c:pt idx="11">
                  <c:v>128167.7339663437</c:v>
                </c:pt>
                <c:pt idx="12">
                  <c:v>128668.1182094509</c:v>
                </c:pt>
                <c:pt idx="13">
                  <c:v>126801.1172070361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77D-4329-B602-4B4088BB67C0}"/>
            </c:ext>
          </c:extLst>
        </c:ser>
        <c:ser>
          <c:idx val="1"/>
          <c:order val="1"/>
          <c:tx>
            <c:strRef>
              <c:f>Sheet1!$A$10</c:f>
              <c:strCache>
                <c:ptCount val="1"/>
                <c:pt idx="0">
                  <c:v>DfT Implied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Sheet1!$B$8:$AU$8</c:f>
              <c:numCache>
                <c:formatCode>0000</c:formatCode>
                <c:ptCount val="46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  <c:pt idx="11">
                  <c:v>2016.0</c:v>
                </c:pt>
                <c:pt idx="12">
                  <c:v>2017.0</c:v>
                </c:pt>
                <c:pt idx="13">
                  <c:v>2018.0</c:v>
                </c:pt>
                <c:pt idx="14">
                  <c:v>2019.0</c:v>
                </c:pt>
                <c:pt idx="15">
                  <c:v>2020.0</c:v>
                </c:pt>
                <c:pt idx="16">
                  <c:v>2021.0</c:v>
                </c:pt>
                <c:pt idx="17">
                  <c:v>2022.0</c:v>
                </c:pt>
                <c:pt idx="18">
                  <c:v>2023.0</c:v>
                </c:pt>
                <c:pt idx="19">
                  <c:v>2024.0</c:v>
                </c:pt>
                <c:pt idx="20">
                  <c:v>2025.0</c:v>
                </c:pt>
                <c:pt idx="21">
                  <c:v>2026.0</c:v>
                </c:pt>
                <c:pt idx="22">
                  <c:v>2027.0</c:v>
                </c:pt>
                <c:pt idx="23">
                  <c:v>2028.0</c:v>
                </c:pt>
                <c:pt idx="24">
                  <c:v>2029.0</c:v>
                </c:pt>
                <c:pt idx="25">
                  <c:v>2030.0</c:v>
                </c:pt>
                <c:pt idx="26">
                  <c:v>2031.0</c:v>
                </c:pt>
                <c:pt idx="27">
                  <c:v>2032.0</c:v>
                </c:pt>
                <c:pt idx="28">
                  <c:v>2033.0</c:v>
                </c:pt>
                <c:pt idx="29">
                  <c:v>2034.0</c:v>
                </c:pt>
                <c:pt idx="30">
                  <c:v>2035.0</c:v>
                </c:pt>
                <c:pt idx="31">
                  <c:v>2036.0</c:v>
                </c:pt>
                <c:pt idx="32">
                  <c:v>2037.0</c:v>
                </c:pt>
                <c:pt idx="33">
                  <c:v>2038.0</c:v>
                </c:pt>
                <c:pt idx="34">
                  <c:v>2039.0</c:v>
                </c:pt>
                <c:pt idx="35">
                  <c:v>2040.0</c:v>
                </c:pt>
                <c:pt idx="36">
                  <c:v>2041.0</c:v>
                </c:pt>
                <c:pt idx="37">
                  <c:v>2042.0</c:v>
                </c:pt>
                <c:pt idx="38">
                  <c:v>2043.0</c:v>
                </c:pt>
                <c:pt idx="39">
                  <c:v>2044.0</c:v>
                </c:pt>
                <c:pt idx="40">
                  <c:v>2045.0</c:v>
                </c:pt>
                <c:pt idx="41">
                  <c:v>2046.0</c:v>
                </c:pt>
                <c:pt idx="42">
                  <c:v>2047.0</c:v>
                </c:pt>
                <c:pt idx="43">
                  <c:v>2048.0</c:v>
                </c:pt>
                <c:pt idx="44">
                  <c:v>2049.0</c:v>
                </c:pt>
                <c:pt idx="45">
                  <c:v>2050.0</c:v>
                </c:pt>
              </c:numCache>
            </c:numRef>
          </c:cat>
          <c:val>
            <c:numRef>
              <c:f>Sheet1!$B$10:$AU$10</c:f>
              <c:numCache>
                <c:formatCode>General</c:formatCode>
                <c:ptCount val="46"/>
                <c:pt idx="13" formatCode="#,##0;\(#,##0\)">
                  <c:v>126801.1172070361</c:v>
                </c:pt>
                <c:pt idx="14" formatCode="#,##0;\(#,##0\)">
                  <c:v>119193.050174614</c:v>
                </c:pt>
                <c:pt idx="15" formatCode="#,##0;\(#,##0\)">
                  <c:v>112041.4671641372</c:v>
                </c:pt>
                <c:pt idx="16" formatCode="#,##0;\(#,##0\)">
                  <c:v>105318.979134289</c:v>
                </c:pt>
                <c:pt idx="17" formatCode="#,##0;\(#,##0\)">
                  <c:v>98999.84038623156</c:v>
                </c:pt>
                <c:pt idx="18" formatCode="#,##0;\(#,##0\)">
                  <c:v>93059.84996305764</c:v>
                </c:pt>
                <c:pt idx="19" formatCode="#,##0;\(#,##0\)">
                  <c:v>87476.25896527419</c:v>
                </c:pt>
                <c:pt idx="20" formatCode="#,##0;\(#,##0\)">
                  <c:v>82227.68342735772</c:v>
                </c:pt>
                <c:pt idx="21" formatCode="#,##0;\(#,##0\)">
                  <c:v>77294.02242171626</c:v>
                </c:pt>
                <c:pt idx="22" formatCode="#,##0;\(#,##0\)">
                  <c:v>72656.38107641327</c:v>
                </c:pt>
                <c:pt idx="23" formatCode="#,##0;\(#,##0\)">
                  <c:v>68296.9982118284</c:v>
                </c:pt>
                <c:pt idx="24" formatCode="#,##0;\(#,##0\)">
                  <c:v>64199.17831911877</c:v>
                </c:pt>
                <c:pt idx="25" formatCode="#,##0;\(#,##0\)">
                  <c:v>60347.22761997161</c:v>
                </c:pt>
                <c:pt idx="26" formatCode="#,##0;\(#,##0\)">
                  <c:v>56726.39396277331</c:v>
                </c:pt>
                <c:pt idx="27" formatCode="#,##0;\(#,##0\)">
                  <c:v>53322.81032500694</c:v>
                </c:pt>
                <c:pt idx="28" formatCode="#,##0;\(#,##0\)">
                  <c:v>50123.44170550652</c:v>
                </c:pt>
                <c:pt idx="29" formatCode="#,##0;\(#,##0\)">
                  <c:v>47116.03520317613</c:v>
                </c:pt>
                <c:pt idx="30" formatCode="#,##0;\(#,##0\)">
                  <c:v>44289.07309098556</c:v>
                </c:pt>
                <c:pt idx="31" formatCode="#,##0;\(#,##0\)">
                  <c:v>41631.7287055264</c:v>
                </c:pt>
                <c:pt idx="32" formatCode="#,##0;\(#,##0\)">
                  <c:v>39133.82498319483</c:v>
                </c:pt>
                <c:pt idx="33" formatCode="#,##0;\(#,##0\)">
                  <c:v>36785.7954842031</c:v>
                </c:pt>
                <c:pt idx="34" formatCode="#,##0;\(#,##0\)">
                  <c:v>34578.64775515095</c:v>
                </c:pt>
                <c:pt idx="35" formatCode="#,##0;\(#,##0\)">
                  <c:v>32503.9288898419</c:v>
                </c:pt>
                <c:pt idx="36" formatCode="#,##0;\(#,##0\)">
                  <c:v>30553.69315645135</c:v>
                </c:pt>
                <c:pt idx="37" formatCode="#,##0;\(#,##0\)">
                  <c:v>28720.47156706428</c:v>
                </c:pt>
                <c:pt idx="38" formatCode="#,##0;\(#,##0\)">
                  <c:v>26997.24327304042</c:v>
                </c:pt>
                <c:pt idx="39" formatCode="#,##0;\(#,##0\)">
                  <c:v>25377.408676658</c:v>
                </c:pt>
                <c:pt idx="40" formatCode="#,##0;\(#,##0\)">
                  <c:v>23854.76415605851</c:v>
                </c:pt>
                <c:pt idx="41" formatCode="#,##0;\(#,##0\)">
                  <c:v>22423.478306695</c:v>
                </c:pt>
                <c:pt idx="42" formatCode="#,##0;\(#,##0\)">
                  <c:v>21078.0696082933</c:v>
                </c:pt>
                <c:pt idx="43" formatCode="#,##0;\(#,##0\)">
                  <c:v>19813.3854317957</c:v>
                </c:pt>
                <c:pt idx="44" formatCode="#,##0;\(#,##0\)">
                  <c:v>18624.58230588796</c:v>
                </c:pt>
                <c:pt idx="45" formatCode="#,##0;\(#,##0\)">
                  <c:v>17507.10736753468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77D-4329-B602-4B4088BB67C0}"/>
            </c:ext>
          </c:extLst>
        </c:ser>
        <c:ser>
          <c:idx val="2"/>
          <c:order val="2"/>
          <c:tx>
            <c:strRef>
              <c:f>Sheet1!$A$11</c:f>
              <c:strCache>
                <c:ptCount val="1"/>
                <c:pt idx="0">
                  <c:v>UN Trajectory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Sheet1!$B$8:$AU$8</c:f>
              <c:numCache>
                <c:formatCode>0000</c:formatCode>
                <c:ptCount val="46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  <c:pt idx="11">
                  <c:v>2016.0</c:v>
                </c:pt>
                <c:pt idx="12">
                  <c:v>2017.0</c:v>
                </c:pt>
                <c:pt idx="13">
                  <c:v>2018.0</c:v>
                </c:pt>
                <c:pt idx="14">
                  <c:v>2019.0</c:v>
                </c:pt>
                <c:pt idx="15">
                  <c:v>2020.0</c:v>
                </c:pt>
                <c:pt idx="16">
                  <c:v>2021.0</c:v>
                </c:pt>
                <c:pt idx="17">
                  <c:v>2022.0</c:v>
                </c:pt>
                <c:pt idx="18">
                  <c:v>2023.0</c:v>
                </c:pt>
                <c:pt idx="19">
                  <c:v>2024.0</c:v>
                </c:pt>
                <c:pt idx="20">
                  <c:v>2025.0</c:v>
                </c:pt>
                <c:pt idx="21">
                  <c:v>2026.0</c:v>
                </c:pt>
                <c:pt idx="22">
                  <c:v>2027.0</c:v>
                </c:pt>
                <c:pt idx="23">
                  <c:v>2028.0</c:v>
                </c:pt>
                <c:pt idx="24">
                  <c:v>2029.0</c:v>
                </c:pt>
                <c:pt idx="25">
                  <c:v>2030.0</c:v>
                </c:pt>
                <c:pt idx="26">
                  <c:v>2031.0</c:v>
                </c:pt>
                <c:pt idx="27">
                  <c:v>2032.0</c:v>
                </c:pt>
                <c:pt idx="28">
                  <c:v>2033.0</c:v>
                </c:pt>
                <c:pt idx="29">
                  <c:v>2034.0</c:v>
                </c:pt>
                <c:pt idx="30">
                  <c:v>2035.0</c:v>
                </c:pt>
                <c:pt idx="31">
                  <c:v>2036.0</c:v>
                </c:pt>
                <c:pt idx="32">
                  <c:v>2037.0</c:v>
                </c:pt>
                <c:pt idx="33">
                  <c:v>2038.0</c:v>
                </c:pt>
                <c:pt idx="34">
                  <c:v>2039.0</c:v>
                </c:pt>
                <c:pt idx="35">
                  <c:v>2040.0</c:v>
                </c:pt>
                <c:pt idx="36">
                  <c:v>2041.0</c:v>
                </c:pt>
                <c:pt idx="37">
                  <c:v>2042.0</c:v>
                </c:pt>
                <c:pt idx="38">
                  <c:v>2043.0</c:v>
                </c:pt>
                <c:pt idx="39">
                  <c:v>2044.0</c:v>
                </c:pt>
                <c:pt idx="40">
                  <c:v>2045.0</c:v>
                </c:pt>
                <c:pt idx="41">
                  <c:v>2046.0</c:v>
                </c:pt>
                <c:pt idx="42">
                  <c:v>2047.0</c:v>
                </c:pt>
                <c:pt idx="43">
                  <c:v>2048.0</c:v>
                </c:pt>
                <c:pt idx="44">
                  <c:v>2049.0</c:v>
                </c:pt>
                <c:pt idx="45">
                  <c:v>2050.0</c:v>
                </c:pt>
              </c:numCache>
            </c:numRef>
          </c:cat>
          <c:val>
            <c:numRef>
              <c:f>Sheet1!$B$11:$AU$11</c:f>
              <c:numCache>
                <c:formatCode>General</c:formatCode>
                <c:ptCount val="46"/>
                <c:pt idx="13" formatCode="#,##0;\(#,##0\)">
                  <c:v>126801.1172070361</c:v>
                </c:pt>
                <c:pt idx="14" formatCode="#,##0;\(#,##0\)">
                  <c:v>117925.0390025436</c:v>
                </c:pt>
                <c:pt idx="15" formatCode="#,##0;\(#,##0\)">
                  <c:v>109670.2862723655</c:v>
                </c:pt>
                <c:pt idx="16" formatCode="#,##0;\(#,##0\)">
                  <c:v>101993.3662332999</c:v>
                </c:pt>
                <c:pt idx="17" formatCode="#,##0;\(#,##0\)">
                  <c:v>94853.83059696895</c:v>
                </c:pt>
                <c:pt idx="18" formatCode="#,##0;\(#,##0\)">
                  <c:v>88214.06245518111</c:v>
                </c:pt>
                <c:pt idx="19" formatCode="#,##0;\(#,##0\)">
                  <c:v>82039.07808331844</c:v>
                </c:pt>
                <c:pt idx="20" formatCode="#,##0;\(#,##0\)">
                  <c:v>76296.34261748614</c:v>
                </c:pt>
                <c:pt idx="21" formatCode="#,##0;\(#,##0\)">
                  <c:v>70955.59863426206</c:v>
                </c:pt>
                <c:pt idx="22" formatCode="#,##0;\(#,##0\)">
                  <c:v>65988.70672986374</c:v>
                </c:pt>
                <c:pt idx="23" formatCode="#,##0;\(#,##0\)">
                  <c:v>61369.49725877328</c:v>
                </c:pt>
                <c:pt idx="24" formatCode="#,##0;\(#,##0\)">
                  <c:v>57073.63245065916</c:v>
                </c:pt>
                <c:pt idx="25" formatCode="#,##0;\(#,##0\)">
                  <c:v>53078.47817911301</c:v>
                </c:pt>
                <c:pt idx="26" formatCode="#,##0;\(#,##0\)">
                  <c:v>49362.98470657509</c:v>
                </c:pt>
                <c:pt idx="27" formatCode="#,##0;\(#,##0\)">
                  <c:v>45907.57577711483</c:v>
                </c:pt>
                <c:pt idx="28" formatCode="#,##0;\(#,##0\)">
                  <c:v>42694.04547271677</c:v>
                </c:pt>
                <c:pt idx="29" formatCode="#,##0;\(#,##0\)">
                  <c:v>39705.46228962662</c:v>
                </c:pt>
                <c:pt idx="30" formatCode="#,##0;\(#,##0\)">
                  <c:v>36926.07992935275</c:v>
                </c:pt>
                <c:pt idx="31" formatCode="#,##0;\(#,##0\)">
                  <c:v>34341.2543342981</c:v>
                </c:pt>
                <c:pt idx="32" formatCode="#,##0;\(#,##0\)">
                  <c:v>31937.36653089719</c:v>
                </c:pt>
                <c:pt idx="33" formatCode="#,##0;\(#,##0\)">
                  <c:v>29701.7508737344</c:v>
                </c:pt>
                <c:pt idx="34" formatCode="#,##0;\(#,##0\)">
                  <c:v>27622.62831257297</c:v>
                </c:pt>
                <c:pt idx="35" formatCode="#,##0;\(#,##0\)">
                  <c:v>25689.04433069286</c:v>
                </c:pt>
                <c:pt idx="36" formatCode="#,##0;\(#,##0\)">
                  <c:v>23890.81122754435</c:v>
                </c:pt>
                <c:pt idx="37" formatCode="#,##0;\(#,##0\)">
                  <c:v>22218.45444161626</c:v>
                </c:pt>
                <c:pt idx="38" formatCode="#,##0;\(#,##0\)">
                  <c:v>20663.16263070312</c:v>
                </c:pt>
                <c:pt idx="39" formatCode="#,##0;\(#,##0\)">
                  <c:v>19216.7412465539</c:v>
                </c:pt>
                <c:pt idx="40" formatCode="#,##0;\(#,##0\)">
                  <c:v>17871.56935929511</c:v>
                </c:pt>
                <c:pt idx="41" formatCode="#,##0;\(#,##0\)">
                  <c:v>16620.55950414446</c:v>
                </c:pt>
                <c:pt idx="42" formatCode="#,##0;\(#,##0\)">
                  <c:v>15457.12033885435</c:v>
                </c:pt>
                <c:pt idx="43" formatCode="#,##0;\(#,##0\)">
                  <c:v>14375.12191513455</c:v>
                </c:pt>
                <c:pt idx="44" formatCode="#,##0;\(#,##0\)">
                  <c:v>13368.86338107513</c:v>
                </c:pt>
                <c:pt idx="45" formatCode="#,##0;\(#,##0\)">
                  <c:v>12433.04294439987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77D-4329-B602-4B4088BB67C0}"/>
            </c:ext>
          </c:extLst>
        </c:ser>
        <c:ser>
          <c:idx val="3"/>
          <c:order val="3"/>
          <c:tx>
            <c:strRef>
              <c:f>Sheet1!$A$12</c:f>
              <c:strCache>
                <c:ptCount val="1"/>
                <c:pt idx="0">
                  <c:v>"Science-based" Target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Sheet1!$B$8:$AU$8</c:f>
              <c:numCache>
                <c:formatCode>0000</c:formatCode>
                <c:ptCount val="46"/>
                <c:pt idx="0">
                  <c:v>2005.0</c:v>
                </c:pt>
                <c:pt idx="1">
                  <c:v>2006.0</c:v>
                </c:pt>
                <c:pt idx="2">
                  <c:v>2007.0</c:v>
                </c:pt>
                <c:pt idx="3">
                  <c:v>2008.0</c:v>
                </c:pt>
                <c:pt idx="4">
                  <c:v>2009.0</c:v>
                </c:pt>
                <c:pt idx="5">
                  <c:v>2010.0</c:v>
                </c:pt>
                <c:pt idx="6">
                  <c:v>2011.0</c:v>
                </c:pt>
                <c:pt idx="7">
                  <c:v>2012.0</c:v>
                </c:pt>
                <c:pt idx="8">
                  <c:v>2013.0</c:v>
                </c:pt>
                <c:pt idx="9">
                  <c:v>2014.0</c:v>
                </c:pt>
                <c:pt idx="10">
                  <c:v>2015.0</c:v>
                </c:pt>
                <c:pt idx="11">
                  <c:v>2016.0</c:v>
                </c:pt>
                <c:pt idx="12">
                  <c:v>2017.0</c:v>
                </c:pt>
                <c:pt idx="13">
                  <c:v>2018.0</c:v>
                </c:pt>
                <c:pt idx="14">
                  <c:v>2019.0</c:v>
                </c:pt>
                <c:pt idx="15">
                  <c:v>2020.0</c:v>
                </c:pt>
                <c:pt idx="16">
                  <c:v>2021.0</c:v>
                </c:pt>
                <c:pt idx="17">
                  <c:v>2022.0</c:v>
                </c:pt>
                <c:pt idx="18">
                  <c:v>2023.0</c:v>
                </c:pt>
                <c:pt idx="19">
                  <c:v>2024.0</c:v>
                </c:pt>
                <c:pt idx="20">
                  <c:v>2025.0</c:v>
                </c:pt>
                <c:pt idx="21">
                  <c:v>2026.0</c:v>
                </c:pt>
                <c:pt idx="22">
                  <c:v>2027.0</c:v>
                </c:pt>
                <c:pt idx="23">
                  <c:v>2028.0</c:v>
                </c:pt>
                <c:pt idx="24">
                  <c:v>2029.0</c:v>
                </c:pt>
                <c:pt idx="25">
                  <c:v>2030.0</c:v>
                </c:pt>
                <c:pt idx="26">
                  <c:v>2031.0</c:v>
                </c:pt>
                <c:pt idx="27">
                  <c:v>2032.0</c:v>
                </c:pt>
                <c:pt idx="28">
                  <c:v>2033.0</c:v>
                </c:pt>
                <c:pt idx="29">
                  <c:v>2034.0</c:v>
                </c:pt>
                <c:pt idx="30">
                  <c:v>2035.0</c:v>
                </c:pt>
                <c:pt idx="31">
                  <c:v>2036.0</c:v>
                </c:pt>
                <c:pt idx="32">
                  <c:v>2037.0</c:v>
                </c:pt>
                <c:pt idx="33">
                  <c:v>2038.0</c:v>
                </c:pt>
                <c:pt idx="34">
                  <c:v>2039.0</c:v>
                </c:pt>
                <c:pt idx="35">
                  <c:v>2040.0</c:v>
                </c:pt>
                <c:pt idx="36">
                  <c:v>2041.0</c:v>
                </c:pt>
                <c:pt idx="37">
                  <c:v>2042.0</c:v>
                </c:pt>
                <c:pt idx="38">
                  <c:v>2043.0</c:v>
                </c:pt>
                <c:pt idx="39">
                  <c:v>2044.0</c:v>
                </c:pt>
                <c:pt idx="40">
                  <c:v>2045.0</c:v>
                </c:pt>
                <c:pt idx="41">
                  <c:v>2046.0</c:v>
                </c:pt>
                <c:pt idx="42">
                  <c:v>2047.0</c:v>
                </c:pt>
                <c:pt idx="43">
                  <c:v>2048.0</c:v>
                </c:pt>
                <c:pt idx="44">
                  <c:v>2049.0</c:v>
                </c:pt>
                <c:pt idx="45">
                  <c:v>2050.0</c:v>
                </c:pt>
              </c:numCache>
            </c:numRef>
          </c:cat>
          <c:val>
            <c:numRef>
              <c:f>Sheet1!$B$12:$AU$12</c:f>
              <c:numCache>
                <c:formatCode>General</c:formatCode>
                <c:ptCount val="46"/>
                <c:pt idx="13" formatCode="#,##0;\(#,##0\)">
                  <c:v>126801.1172070361</c:v>
                </c:pt>
                <c:pt idx="14" formatCode="#,##0;\(#,##0\)">
                  <c:v>110316.9719701214</c:v>
                </c:pt>
                <c:pt idx="15" formatCode="#,##0;\(#,##0\)">
                  <c:v>95975.76561400566</c:v>
                </c:pt>
                <c:pt idx="16" formatCode="#,##0;\(#,##0\)">
                  <c:v>83498.91608418491</c:v>
                </c:pt>
                <c:pt idx="17" formatCode="#,##0;\(#,##0\)">
                  <c:v>72644.05699324087</c:v>
                </c:pt>
                <c:pt idx="18" formatCode="#,##0;\(#,##0\)">
                  <c:v>63200.32958411956</c:v>
                </c:pt>
                <c:pt idx="19" formatCode="#,##0;\(#,##0\)">
                  <c:v>54984.28673818402</c:v>
                </c:pt>
                <c:pt idx="20" formatCode="#,##0;\(#,##0\)">
                  <c:v>47836.32946222008</c:v>
                </c:pt>
                <c:pt idx="21" formatCode="#,##0;\(#,##0\)">
                  <c:v>41617.60663213149</c:v>
                </c:pt>
                <c:pt idx="22" formatCode="#,##0;\(#,##0\)">
                  <c:v>36207.3177699544</c:v>
                </c:pt>
                <c:pt idx="23" formatCode="#,##0;\(#,##0\)">
                  <c:v>31500.36645986032</c:v>
                </c:pt>
                <c:pt idx="24" formatCode="#,##0;\(#,##0\)">
                  <c:v>27405.31882007848</c:v>
                </c:pt>
                <c:pt idx="25" formatCode="#,##0;\(#,##0\)">
                  <c:v>23842.62737346828</c:v>
                </c:pt>
                <c:pt idx="26" formatCode="#,##0;\(#,##0\)">
                  <c:v>20743.08581491741</c:v>
                </c:pt>
                <c:pt idx="27" formatCode="#,##0;\(#,##0\)">
                  <c:v>18046.48465897814</c:v>
                </c:pt>
                <c:pt idx="28" formatCode="#,##0;\(#,##0\)">
                  <c:v>15700.441653311</c:v>
                </c:pt>
                <c:pt idx="29" formatCode="#,##0;\(#,##0\)">
                  <c:v>13659.38423838055</c:v>
                </c:pt>
                <c:pt idx="30" formatCode="#,##0;\(#,##0\)">
                  <c:v>11883.66428739108</c:v>
                </c:pt>
                <c:pt idx="31" formatCode="#,##0;\(#,##0\)">
                  <c:v>10338.78793003024</c:v>
                </c:pt>
                <c:pt idx="32" formatCode="#,##0;\(#,##0\)">
                  <c:v>8994.74549912631</c:v>
                </c:pt>
                <c:pt idx="33" formatCode="#,##0;\(#,##0\)">
                  <c:v>7825.42858423989</c:v>
                </c:pt>
                <c:pt idx="34" formatCode="#,##0;\(#,##0\)">
                  <c:v>6808.122868288704</c:v>
                </c:pt>
                <c:pt idx="35" formatCode="#,##0;\(#,##0\)">
                  <c:v>5923.066895411173</c:v>
                </c:pt>
                <c:pt idx="36" formatCode="#,##0;\(#,##0\)">
                  <c:v>5153.06819900772</c:v>
                </c:pt>
                <c:pt idx="37" formatCode="#,##0;\(#,##0\)">
                  <c:v>4483.169333136717</c:v>
                </c:pt>
                <c:pt idx="38" formatCode="#,##0;\(#,##0\)">
                  <c:v>3900.357319828944</c:v>
                </c:pt>
                <c:pt idx="39" formatCode="#,##0;\(#,##0\)">
                  <c:v>3393.310868251181</c:v>
                </c:pt>
                <c:pt idx="40" formatCode="#,##0;\(#,##0\)">
                  <c:v>2952.180455378527</c:v>
                </c:pt>
                <c:pt idx="41" formatCode="#,##0;\(#,##0\)">
                  <c:v>2568.39699617932</c:v>
                </c:pt>
                <c:pt idx="42" formatCode="#,##0;\(#,##0\)">
                  <c:v>2234.505386676007</c:v>
                </c:pt>
                <c:pt idx="43" formatCode="#,##0;\(#,##0\)">
                  <c:v>1944.019686408126</c:v>
                </c:pt>
                <c:pt idx="44" formatCode="#,##0;\(#,##0\)">
                  <c:v>1691.29712717507</c:v>
                </c:pt>
                <c:pt idx="45" formatCode="#,##0;\(#,##0\)">
                  <c:v>1471.428500642311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77D-4329-B602-4B4088BB6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2165152"/>
        <c:axId val="617183328"/>
      </c:lineChart>
      <c:catAx>
        <c:axId val="622165152"/>
        <c:scaling>
          <c:orientation val="minMax"/>
        </c:scaling>
        <c:delete val="0"/>
        <c:axPos val="b"/>
        <c:numFmt formatCode="0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183328"/>
        <c:crosses val="autoZero"/>
        <c:auto val="1"/>
        <c:lblAlgn val="ctr"/>
        <c:lblOffset val="100"/>
        <c:noMultiLvlLbl val="0"/>
      </c:catAx>
      <c:valAx>
        <c:axId val="61718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 kTCO</a:t>
                </a:r>
                <a:r>
                  <a:rPr lang="en-US" baseline="-25000"/>
                  <a:t>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16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Base Model</a:t>
            </a:r>
            <a:r>
              <a:rPr lang="en-GB" b="1" baseline="0"/>
              <a:t> </a:t>
            </a:r>
            <a:r>
              <a:rPr lang="en-GB" b="1"/>
              <a:t>- Trips (Inner Ring), Vehicle Miles and Carbon Emissions (Outer Ring)</a:t>
            </a:r>
            <a:r>
              <a:rPr lang="en-GB" b="1" baseline="0"/>
              <a:t> </a:t>
            </a:r>
            <a:r>
              <a:rPr lang="en-GB" b="1"/>
              <a:t>by Personal Travel Purpose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9E-4052-9BF4-7971DA5FA6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9E-4052-9BF4-7971DA5FA63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9E-4052-9BF4-7971DA5FA63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9E-4052-9BF4-7971DA5FA63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59E-4052-9BF4-7971DA5FA63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59E-4052-9BF4-7971DA5FA63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59E-4052-9BF4-7971DA5FA639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59E-4052-9BF4-7971DA5FA639}"/>
              </c:ext>
            </c:extLst>
          </c:dPt>
          <c:cat>
            <c:strRef>
              <c:f>'NTS Only Split'!$A$86:$A$93</c:f>
              <c:strCache>
                <c:ptCount val="8"/>
                <c:pt idx="0">
                  <c:v>Commuting</c:v>
                </c:pt>
                <c:pt idx="1">
                  <c:v>Business</c:v>
                </c:pt>
                <c:pt idx="2">
                  <c:v>Education</c:v>
                </c:pt>
                <c:pt idx="3">
                  <c:v>Shopping</c:v>
                </c:pt>
                <c:pt idx="4">
                  <c:v>Other Escort</c:v>
                </c:pt>
                <c:pt idx="5">
                  <c:v>Personal business</c:v>
                </c:pt>
                <c:pt idx="6">
                  <c:v>Leisure</c:v>
                </c:pt>
                <c:pt idx="7">
                  <c:v>Other</c:v>
                </c:pt>
              </c:strCache>
            </c:strRef>
          </c:cat>
          <c:val>
            <c:numRef>
              <c:f>'NTS Only Split'!$E$86:$E$93</c:f>
              <c:numCache>
                <c:formatCode>0%</c:formatCode>
                <c:ptCount val="8"/>
                <c:pt idx="0">
                  <c:v>0.13971479062661</c:v>
                </c:pt>
                <c:pt idx="1">
                  <c:v>0.0277874336945506</c:v>
                </c:pt>
                <c:pt idx="2">
                  <c:v>0.132802467342702</c:v>
                </c:pt>
                <c:pt idx="3">
                  <c:v>0.192795884585747</c:v>
                </c:pt>
                <c:pt idx="4">
                  <c:v>0.0893033588667064</c:v>
                </c:pt>
                <c:pt idx="5">
                  <c:v>0.0933123077237114</c:v>
                </c:pt>
                <c:pt idx="6">
                  <c:v>0.258737456932611</c:v>
                </c:pt>
                <c:pt idx="7">
                  <c:v>0.06554630022736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559E-4052-9BF4-7971DA5FA639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559E-4052-9BF4-7971DA5FA6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559E-4052-9BF4-7971DA5FA63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559E-4052-9BF4-7971DA5FA63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559E-4052-9BF4-7971DA5FA63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559E-4052-9BF4-7971DA5FA63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559E-4052-9BF4-7971DA5FA63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559E-4052-9BF4-7971DA5FA639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559E-4052-9BF4-7971DA5FA639}"/>
              </c:ext>
            </c:extLst>
          </c:dPt>
          <c:cat>
            <c:strRef>
              <c:f>'NTS Only Split'!$A$86:$A$93</c:f>
              <c:strCache>
                <c:ptCount val="8"/>
                <c:pt idx="0">
                  <c:v>Commuting</c:v>
                </c:pt>
                <c:pt idx="1">
                  <c:v>Business</c:v>
                </c:pt>
                <c:pt idx="2">
                  <c:v>Education</c:v>
                </c:pt>
                <c:pt idx="3">
                  <c:v>Shopping</c:v>
                </c:pt>
                <c:pt idx="4">
                  <c:v>Other Escort</c:v>
                </c:pt>
                <c:pt idx="5">
                  <c:v>Personal business</c:v>
                </c:pt>
                <c:pt idx="6">
                  <c:v>Leisure</c:v>
                </c:pt>
                <c:pt idx="7">
                  <c:v>Other</c:v>
                </c:pt>
              </c:strCache>
            </c:strRef>
          </c:cat>
          <c:val>
            <c:numRef>
              <c:f>'NTS Only Split'!$G$86:$G$93</c:f>
              <c:numCache>
                <c:formatCode>0%</c:formatCode>
                <c:ptCount val="8"/>
                <c:pt idx="0">
                  <c:v>0.215346746255427</c:v>
                </c:pt>
                <c:pt idx="1">
                  <c:v>0.0858947646641536</c:v>
                </c:pt>
                <c:pt idx="2">
                  <c:v>0.0471251070941099</c:v>
                </c:pt>
                <c:pt idx="3">
                  <c:v>0.111020102616044</c:v>
                </c:pt>
                <c:pt idx="4">
                  <c:v>0.0717062481600988</c:v>
                </c:pt>
                <c:pt idx="5">
                  <c:v>0.0768745468040522</c:v>
                </c:pt>
                <c:pt idx="6">
                  <c:v>0.357803507566379</c:v>
                </c:pt>
                <c:pt idx="7">
                  <c:v>0.0342289768397355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559E-4052-9BF4-7971DA5FA639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559E-4052-9BF4-7971DA5FA6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559E-4052-9BF4-7971DA5FA63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559E-4052-9BF4-7971DA5FA63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559E-4052-9BF4-7971DA5FA63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559E-4052-9BF4-7971DA5FA63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559E-4052-9BF4-7971DA5FA63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559E-4052-9BF4-7971DA5FA639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559E-4052-9BF4-7971DA5FA639}"/>
              </c:ext>
            </c:extLst>
          </c:dPt>
          <c:cat>
            <c:strRef>
              <c:f>'NTS Only Split'!$A$86:$A$93</c:f>
              <c:strCache>
                <c:ptCount val="8"/>
                <c:pt idx="0">
                  <c:v>Commuting</c:v>
                </c:pt>
                <c:pt idx="1">
                  <c:v>Business</c:v>
                </c:pt>
                <c:pt idx="2">
                  <c:v>Education</c:v>
                </c:pt>
                <c:pt idx="3">
                  <c:v>Shopping</c:v>
                </c:pt>
                <c:pt idx="4">
                  <c:v>Other Escort</c:v>
                </c:pt>
                <c:pt idx="5">
                  <c:v>Personal business</c:v>
                </c:pt>
                <c:pt idx="6">
                  <c:v>Leisure</c:v>
                </c:pt>
                <c:pt idx="7">
                  <c:v>Other</c:v>
                </c:pt>
              </c:strCache>
            </c:strRef>
          </c:cat>
          <c:val>
            <c:numRef>
              <c:f>'NTS Only Split'!$I$86:$I$93</c:f>
              <c:numCache>
                <c:formatCode>0%</c:formatCode>
                <c:ptCount val="8"/>
                <c:pt idx="0">
                  <c:v>0.229477230899385</c:v>
                </c:pt>
                <c:pt idx="1">
                  <c:v>0.0969902645938658</c:v>
                </c:pt>
                <c:pt idx="2">
                  <c:v>0.0357570057227878</c:v>
                </c:pt>
                <c:pt idx="3">
                  <c:v>0.108107336615652</c:v>
                </c:pt>
                <c:pt idx="4">
                  <c:v>0.0759654979953885</c:v>
                </c:pt>
                <c:pt idx="5">
                  <c:v>0.0791818335187971</c:v>
                </c:pt>
                <c:pt idx="6">
                  <c:v>0.373850611533637</c:v>
                </c:pt>
                <c:pt idx="7">
                  <c:v>0.000670219120486191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2-559E-4052-9BF4-7971DA5FA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F4138-7B4C-4EDA-A21C-11B00F596F18}" type="doc">
      <dgm:prSet loTypeId="urn:microsoft.com/office/officeart/2005/8/layout/chart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F2F4028-A961-402D-ACF5-1CC1ACA4BFEA}">
      <dgm:prSet phldrT="[Text]" custT="1"/>
      <dgm:spPr/>
      <dgm:t>
        <a:bodyPr/>
        <a:lstStyle/>
        <a:p>
          <a:r>
            <a:rPr lang="en-GB" sz="3700" b="1" dirty="0"/>
            <a:t>Shift</a:t>
          </a:r>
        </a:p>
      </dgm:t>
    </dgm:pt>
    <dgm:pt modelId="{22291220-1459-4A63-ACEE-E1BE6FDA90FD}" type="parTrans" cxnId="{C786B78C-ED5F-4F22-9082-C72AD56C81C2}">
      <dgm:prSet/>
      <dgm:spPr/>
      <dgm:t>
        <a:bodyPr/>
        <a:lstStyle/>
        <a:p>
          <a:endParaRPr lang="en-GB"/>
        </a:p>
      </dgm:t>
    </dgm:pt>
    <dgm:pt modelId="{B9C6C0E3-F2AC-4010-BB62-935A3739BCCF}" type="sibTrans" cxnId="{C786B78C-ED5F-4F22-9082-C72AD56C81C2}">
      <dgm:prSet/>
      <dgm:spPr/>
      <dgm:t>
        <a:bodyPr/>
        <a:lstStyle/>
        <a:p>
          <a:endParaRPr lang="en-GB"/>
        </a:p>
      </dgm:t>
    </dgm:pt>
    <dgm:pt modelId="{0B95AB1E-0A57-4BA4-996B-1D9F071F2C44}">
      <dgm:prSet phldrT="[Text]"/>
      <dgm:spPr/>
      <dgm:t>
        <a:bodyPr/>
        <a:lstStyle/>
        <a:p>
          <a:r>
            <a:rPr lang="en-GB" dirty="0"/>
            <a:t>Improve</a:t>
          </a:r>
        </a:p>
      </dgm:t>
    </dgm:pt>
    <dgm:pt modelId="{E1A1CDC6-1ED2-4594-BD03-4FDC2A579730}" type="parTrans" cxnId="{60B62AAE-F68A-442A-AB8E-EC631A4627F2}">
      <dgm:prSet/>
      <dgm:spPr/>
      <dgm:t>
        <a:bodyPr/>
        <a:lstStyle/>
        <a:p>
          <a:endParaRPr lang="en-GB"/>
        </a:p>
      </dgm:t>
    </dgm:pt>
    <dgm:pt modelId="{4C0D9271-59B5-4D54-9620-05977B4885ED}" type="sibTrans" cxnId="{60B62AAE-F68A-442A-AB8E-EC631A4627F2}">
      <dgm:prSet/>
      <dgm:spPr/>
      <dgm:t>
        <a:bodyPr/>
        <a:lstStyle/>
        <a:p>
          <a:endParaRPr lang="en-GB"/>
        </a:p>
      </dgm:t>
    </dgm:pt>
    <dgm:pt modelId="{70FEB6CA-9B59-4E0A-9744-A227163F5AEC}">
      <dgm:prSet phldrT="[Text]"/>
      <dgm:spPr/>
      <dgm:t>
        <a:bodyPr/>
        <a:lstStyle/>
        <a:p>
          <a:r>
            <a:rPr lang="en-GB" dirty="0"/>
            <a:t>Avoid</a:t>
          </a:r>
        </a:p>
      </dgm:t>
    </dgm:pt>
    <dgm:pt modelId="{316A93CB-6C89-42E4-AEAE-340B9B9919E4}" type="parTrans" cxnId="{05C7986E-AE06-43BE-89F2-95F22BD943BC}">
      <dgm:prSet/>
      <dgm:spPr/>
      <dgm:t>
        <a:bodyPr/>
        <a:lstStyle/>
        <a:p>
          <a:endParaRPr lang="en-GB"/>
        </a:p>
      </dgm:t>
    </dgm:pt>
    <dgm:pt modelId="{39741071-9E8F-4693-A1EB-5F539F2E2EF7}" type="sibTrans" cxnId="{05C7986E-AE06-43BE-89F2-95F22BD943BC}">
      <dgm:prSet/>
      <dgm:spPr/>
      <dgm:t>
        <a:bodyPr/>
        <a:lstStyle/>
        <a:p>
          <a:endParaRPr lang="en-GB"/>
        </a:p>
      </dgm:t>
    </dgm:pt>
    <dgm:pt modelId="{A6489266-3905-4D99-AB71-A5AB261EF1FE}" type="pres">
      <dgm:prSet presAssocID="{B0EF4138-7B4C-4EDA-A21C-11B00F596F1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5F70E9-863E-40AB-8D87-B031A39B44DE}" type="pres">
      <dgm:prSet presAssocID="{B0EF4138-7B4C-4EDA-A21C-11B00F596F18}" presName="wedge1" presStyleLbl="node1" presStyleIdx="0" presStyleCnt="3"/>
      <dgm:spPr/>
      <dgm:t>
        <a:bodyPr/>
        <a:lstStyle/>
        <a:p>
          <a:endParaRPr lang="en-US"/>
        </a:p>
      </dgm:t>
    </dgm:pt>
    <dgm:pt modelId="{5D6B9FA0-7C9A-4EF3-A5D6-94C2EED3655E}" type="pres">
      <dgm:prSet presAssocID="{B0EF4138-7B4C-4EDA-A21C-11B00F596F1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ED3F7-E484-4415-9A96-993276CBA0F6}" type="pres">
      <dgm:prSet presAssocID="{B0EF4138-7B4C-4EDA-A21C-11B00F596F18}" presName="wedge2" presStyleLbl="node1" presStyleIdx="1" presStyleCnt="3"/>
      <dgm:spPr/>
      <dgm:t>
        <a:bodyPr/>
        <a:lstStyle/>
        <a:p>
          <a:endParaRPr lang="en-US"/>
        </a:p>
      </dgm:t>
    </dgm:pt>
    <dgm:pt modelId="{42BC462D-8752-4D4D-A042-D6881B82DCED}" type="pres">
      <dgm:prSet presAssocID="{B0EF4138-7B4C-4EDA-A21C-11B00F596F1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DDA121-D19D-475A-A277-36BF009C2292}" type="pres">
      <dgm:prSet presAssocID="{B0EF4138-7B4C-4EDA-A21C-11B00F596F18}" presName="wedge3" presStyleLbl="node1" presStyleIdx="2" presStyleCnt="3"/>
      <dgm:spPr/>
      <dgm:t>
        <a:bodyPr/>
        <a:lstStyle/>
        <a:p>
          <a:endParaRPr lang="en-US"/>
        </a:p>
      </dgm:t>
    </dgm:pt>
    <dgm:pt modelId="{E7AE43DB-8AC8-446C-B4F0-B7F3E9C56124}" type="pres">
      <dgm:prSet presAssocID="{B0EF4138-7B4C-4EDA-A21C-11B00F596F1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86B78C-ED5F-4F22-9082-C72AD56C81C2}" srcId="{B0EF4138-7B4C-4EDA-A21C-11B00F596F18}" destId="{EF2F4028-A961-402D-ACF5-1CC1ACA4BFEA}" srcOrd="0" destOrd="0" parTransId="{22291220-1459-4A63-ACEE-E1BE6FDA90FD}" sibTransId="{B9C6C0E3-F2AC-4010-BB62-935A3739BCCF}"/>
    <dgm:cxn modelId="{95CD729A-0E19-AB45-BBB0-C48B664111D0}" type="presOf" srcId="{0B95AB1E-0A57-4BA4-996B-1D9F071F2C44}" destId="{42BC462D-8752-4D4D-A042-D6881B82DCED}" srcOrd="1" destOrd="0" presId="urn:microsoft.com/office/officeart/2005/8/layout/chart3"/>
    <dgm:cxn modelId="{FD2F20C1-5389-3648-A46F-2C3BC0BD5318}" type="presOf" srcId="{70FEB6CA-9B59-4E0A-9744-A227163F5AEC}" destId="{E7AE43DB-8AC8-446C-B4F0-B7F3E9C56124}" srcOrd="1" destOrd="0" presId="urn:microsoft.com/office/officeart/2005/8/layout/chart3"/>
    <dgm:cxn modelId="{6D6B0DAD-2555-B64F-8BD8-1926A0A44EB8}" type="presOf" srcId="{B0EF4138-7B4C-4EDA-A21C-11B00F596F18}" destId="{A6489266-3905-4D99-AB71-A5AB261EF1FE}" srcOrd="0" destOrd="0" presId="urn:microsoft.com/office/officeart/2005/8/layout/chart3"/>
    <dgm:cxn modelId="{73DEF380-CEB3-3445-984C-26FD53E01BEC}" type="presOf" srcId="{EF2F4028-A961-402D-ACF5-1CC1ACA4BFEA}" destId="{425F70E9-863E-40AB-8D87-B031A39B44DE}" srcOrd="0" destOrd="0" presId="urn:microsoft.com/office/officeart/2005/8/layout/chart3"/>
    <dgm:cxn modelId="{F0482D9E-AD0D-0C4F-BE4A-35CBC3470C7E}" type="presOf" srcId="{70FEB6CA-9B59-4E0A-9744-A227163F5AEC}" destId="{9FDDA121-D19D-475A-A277-36BF009C2292}" srcOrd="0" destOrd="0" presId="urn:microsoft.com/office/officeart/2005/8/layout/chart3"/>
    <dgm:cxn modelId="{F6DA4A6C-39A7-7244-BF2E-23A13701E733}" type="presOf" srcId="{0B95AB1E-0A57-4BA4-996B-1D9F071F2C44}" destId="{7B7ED3F7-E484-4415-9A96-993276CBA0F6}" srcOrd="0" destOrd="0" presId="urn:microsoft.com/office/officeart/2005/8/layout/chart3"/>
    <dgm:cxn modelId="{A03E4448-E06A-814D-8815-7C16DF14472A}" type="presOf" srcId="{EF2F4028-A961-402D-ACF5-1CC1ACA4BFEA}" destId="{5D6B9FA0-7C9A-4EF3-A5D6-94C2EED3655E}" srcOrd="1" destOrd="0" presId="urn:microsoft.com/office/officeart/2005/8/layout/chart3"/>
    <dgm:cxn modelId="{05C7986E-AE06-43BE-89F2-95F22BD943BC}" srcId="{B0EF4138-7B4C-4EDA-A21C-11B00F596F18}" destId="{70FEB6CA-9B59-4E0A-9744-A227163F5AEC}" srcOrd="2" destOrd="0" parTransId="{316A93CB-6C89-42E4-AEAE-340B9B9919E4}" sibTransId="{39741071-9E8F-4693-A1EB-5F539F2E2EF7}"/>
    <dgm:cxn modelId="{60B62AAE-F68A-442A-AB8E-EC631A4627F2}" srcId="{B0EF4138-7B4C-4EDA-A21C-11B00F596F18}" destId="{0B95AB1E-0A57-4BA4-996B-1D9F071F2C44}" srcOrd="1" destOrd="0" parTransId="{E1A1CDC6-1ED2-4594-BD03-4FDC2A579730}" sibTransId="{4C0D9271-59B5-4D54-9620-05977B4885ED}"/>
    <dgm:cxn modelId="{DB15243A-B631-F042-A057-81CC4367BD13}" type="presParOf" srcId="{A6489266-3905-4D99-AB71-A5AB261EF1FE}" destId="{425F70E9-863E-40AB-8D87-B031A39B44DE}" srcOrd="0" destOrd="0" presId="urn:microsoft.com/office/officeart/2005/8/layout/chart3"/>
    <dgm:cxn modelId="{5B7C9CA4-4E4C-844B-B63E-054C6EBDF2A4}" type="presParOf" srcId="{A6489266-3905-4D99-AB71-A5AB261EF1FE}" destId="{5D6B9FA0-7C9A-4EF3-A5D6-94C2EED3655E}" srcOrd="1" destOrd="0" presId="urn:microsoft.com/office/officeart/2005/8/layout/chart3"/>
    <dgm:cxn modelId="{6961E7A4-4EDE-B645-B349-C5A74E6A2A15}" type="presParOf" srcId="{A6489266-3905-4D99-AB71-A5AB261EF1FE}" destId="{7B7ED3F7-E484-4415-9A96-993276CBA0F6}" srcOrd="2" destOrd="0" presId="urn:microsoft.com/office/officeart/2005/8/layout/chart3"/>
    <dgm:cxn modelId="{D9E4BC8C-648E-614E-91B1-906113959784}" type="presParOf" srcId="{A6489266-3905-4D99-AB71-A5AB261EF1FE}" destId="{42BC462D-8752-4D4D-A042-D6881B82DCED}" srcOrd="3" destOrd="0" presId="urn:microsoft.com/office/officeart/2005/8/layout/chart3"/>
    <dgm:cxn modelId="{E0A991F3-1DE7-B64C-A532-4F53DE51B071}" type="presParOf" srcId="{A6489266-3905-4D99-AB71-A5AB261EF1FE}" destId="{9FDDA121-D19D-475A-A277-36BF009C2292}" srcOrd="4" destOrd="0" presId="urn:microsoft.com/office/officeart/2005/8/layout/chart3"/>
    <dgm:cxn modelId="{57432493-B40E-7849-96F9-208E2CDF679F}" type="presParOf" srcId="{A6489266-3905-4D99-AB71-A5AB261EF1FE}" destId="{E7AE43DB-8AC8-446C-B4F0-B7F3E9C56124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9AECDA-F251-4F41-9217-E7B15C0DE229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CC5813E-8CF0-4327-9665-99684E737F39}">
      <dgm:prSet phldrT="[Text]"/>
      <dgm:spPr/>
      <dgm:t>
        <a:bodyPr/>
        <a:lstStyle/>
        <a:p>
          <a:r>
            <a:rPr lang="en-GB" dirty="0"/>
            <a:t>Car is the primary mode of transport</a:t>
          </a:r>
        </a:p>
      </dgm:t>
    </dgm:pt>
    <dgm:pt modelId="{29C629DC-503D-4FBA-983C-E409C4B82823}" type="parTrans" cxnId="{8332C5BD-2D70-4D14-9802-C57349F4B458}">
      <dgm:prSet/>
      <dgm:spPr/>
      <dgm:t>
        <a:bodyPr/>
        <a:lstStyle/>
        <a:p>
          <a:endParaRPr lang="en-GB"/>
        </a:p>
      </dgm:t>
    </dgm:pt>
    <dgm:pt modelId="{963A9525-ECFC-43EB-B2A6-F1A36A99A2C3}" type="sibTrans" cxnId="{8332C5BD-2D70-4D14-9802-C57349F4B458}">
      <dgm:prSet/>
      <dgm:spPr/>
      <dgm:t>
        <a:bodyPr/>
        <a:lstStyle/>
        <a:p>
          <a:endParaRPr lang="en-GB"/>
        </a:p>
      </dgm:t>
    </dgm:pt>
    <dgm:pt modelId="{1CA35005-93DF-48E2-A739-277183A5375C}">
      <dgm:prSet phldrT="[Text]"/>
      <dgm:spPr/>
      <dgm:t>
        <a:bodyPr/>
        <a:lstStyle/>
        <a:p>
          <a:r>
            <a:rPr lang="en-GB" dirty="0"/>
            <a:t>Deterrents to cars are politically sensitive</a:t>
          </a:r>
        </a:p>
      </dgm:t>
    </dgm:pt>
    <dgm:pt modelId="{DB3937E4-1AB2-468F-A517-383EC15CCA7E}" type="parTrans" cxnId="{3890AA7D-97A7-4301-9D75-5350156EF1ED}">
      <dgm:prSet/>
      <dgm:spPr/>
      <dgm:t>
        <a:bodyPr/>
        <a:lstStyle/>
        <a:p>
          <a:endParaRPr lang="en-GB"/>
        </a:p>
      </dgm:t>
    </dgm:pt>
    <dgm:pt modelId="{FFC449AF-29B0-4553-B0C8-3EB777832415}" type="sibTrans" cxnId="{3890AA7D-97A7-4301-9D75-5350156EF1ED}">
      <dgm:prSet/>
      <dgm:spPr/>
      <dgm:t>
        <a:bodyPr/>
        <a:lstStyle/>
        <a:p>
          <a:endParaRPr lang="en-GB"/>
        </a:p>
      </dgm:t>
    </dgm:pt>
    <dgm:pt modelId="{0B02CF5D-E912-4DEF-84F7-03C66580514F}">
      <dgm:prSet phldrT="[Text]"/>
      <dgm:spPr/>
      <dgm:t>
        <a:bodyPr/>
        <a:lstStyle/>
        <a:p>
          <a:r>
            <a:rPr lang="en-GB" dirty="0"/>
            <a:t>Funding for alternatives is limited</a:t>
          </a:r>
        </a:p>
      </dgm:t>
    </dgm:pt>
    <dgm:pt modelId="{2EF7DE07-3C45-4978-8F7C-8B2044B66BEE}" type="parTrans" cxnId="{9EBA1F47-97B0-4E62-BEC9-5293D6F4ECE8}">
      <dgm:prSet/>
      <dgm:spPr/>
      <dgm:t>
        <a:bodyPr/>
        <a:lstStyle/>
        <a:p>
          <a:endParaRPr lang="en-GB"/>
        </a:p>
      </dgm:t>
    </dgm:pt>
    <dgm:pt modelId="{CC5288A9-CEC7-4D61-80F1-9693E7C1AF19}" type="sibTrans" cxnId="{9EBA1F47-97B0-4E62-BEC9-5293D6F4ECE8}">
      <dgm:prSet/>
      <dgm:spPr/>
      <dgm:t>
        <a:bodyPr/>
        <a:lstStyle/>
        <a:p>
          <a:endParaRPr lang="en-GB"/>
        </a:p>
      </dgm:t>
    </dgm:pt>
    <dgm:pt modelId="{067E84F2-E0E5-4366-8E4D-6A08AF1CB87D}">
      <dgm:prSet phldrT="[Text]"/>
      <dgm:spPr/>
      <dgm:t>
        <a:bodyPr/>
        <a:lstStyle/>
        <a:p>
          <a:r>
            <a:rPr lang="en-GB" dirty="0"/>
            <a:t>Investment in alternatives is only ever marginal</a:t>
          </a:r>
        </a:p>
      </dgm:t>
    </dgm:pt>
    <dgm:pt modelId="{650B5039-69C2-4499-B540-4A62B080EF6A}" type="parTrans" cxnId="{4EDC9F90-304C-4E27-90C4-72D43C20286C}">
      <dgm:prSet/>
      <dgm:spPr/>
      <dgm:t>
        <a:bodyPr/>
        <a:lstStyle/>
        <a:p>
          <a:endParaRPr lang="en-GB"/>
        </a:p>
      </dgm:t>
    </dgm:pt>
    <dgm:pt modelId="{C6A93251-AAFD-4A4D-ACAF-6EF4BD2F521D}" type="sibTrans" cxnId="{4EDC9F90-304C-4E27-90C4-72D43C20286C}">
      <dgm:prSet/>
      <dgm:spPr/>
      <dgm:t>
        <a:bodyPr/>
        <a:lstStyle/>
        <a:p>
          <a:endParaRPr lang="en-GB"/>
        </a:p>
      </dgm:t>
    </dgm:pt>
    <dgm:pt modelId="{AD260D1D-1848-4320-A6DE-5163F203EB87}">
      <dgm:prSet phldrT="[Text]"/>
      <dgm:spPr/>
      <dgm:t>
        <a:bodyPr/>
        <a:lstStyle/>
        <a:p>
          <a:r>
            <a:rPr lang="en-GB" dirty="0"/>
            <a:t>Places with limited services, jobs and travel alternatives</a:t>
          </a:r>
        </a:p>
      </dgm:t>
    </dgm:pt>
    <dgm:pt modelId="{F20F358B-9B89-41CE-AB51-0E46E65AE27C}" type="parTrans" cxnId="{C0B2BD83-3F27-4054-A384-09A343BF7D44}">
      <dgm:prSet/>
      <dgm:spPr/>
      <dgm:t>
        <a:bodyPr/>
        <a:lstStyle/>
        <a:p>
          <a:endParaRPr lang="en-GB"/>
        </a:p>
      </dgm:t>
    </dgm:pt>
    <dgm:pt modelId="{E23F4906-69D5-484A-A731-9761E2F07B19}" type="sibTrans" cxnId="{C0B2BD83-3F27-4054-A384-09A343BF7D44}">
      <dgm:prSet/>
      <dgm:spPr/>
      <dgm:t>
        <a:bodyPr/>
        <a:lstStyle/>
        <a:p>
          <a:endParaRPr lang="en-GB"/>
        </a:p>
      </dgm:t>
    </dgm:pt>
    <dgm:pt modelId="{7EDFF521-8281-4777-9601-8AADFD6AEEAE}" type="pres">
      <dgm:prSet presAssocID="{EA9AECDA-F251-4F41-9217-E7B15C0DE22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657CF4-DB2A-4ABA-9D44-4046C76062F4}" type="pres">
      <dgm:prSet presAssocID="{9CC5813E-8CF0-4327-9665-99684E737F39}" presName="dummy" presStyleCnt="0"/>
      <dgm:spPr/>
    </dgm:pt>
    <dgm:pt modelId="{28DFADD8-1C8E-4278-AD0F-2A47DAD6CF48}" type="pres">
      <dgm:prSet presAssocID="{9CC5813E-8CF0-4327-9665-99684E737F39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A068D-A75B-46DB-8219-F7EB75B08767}" type="pres">
      <dgm:prSet presAssocID="{963A9525-ECFC-43EB-B2A6-F1A36A99A2C3}" presName="sibTrans" presStyleLbl="node1" presStyleIdx="0" presStyleCnt="5"/>
      <dgm:spPr/>
      <dgm:t>
        <a:bodyPr/>
        <a:lstStyle/>
        <a:p>
          <a:endParaRPr lang="en-US"/>
        </a:p>
      </dgm:t>
    </dgm:pt>
    <dgm:pt modelId="{CF62606A-C05E-44A4-8DBA-E16436E39943}" type="pres">
      <dgm:prSet presAssocID="{1CA35005-93DF-48E2-A739-277183A5375C}" presName="dummy" presStyleCnt="0"/>
      <dgm:spPr/>
    </dgm:pt>
    <dgm:pt modelId="{2DDE6B25-7E03-4FA0-9862-847E28FB4C4E}" type="pres">
      <dgm:prSet presAssocID="{1CA35005-93DF-48E2-A739-277183A5375C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DE1C2-7600-4F57-818E-086328E1856E}" type="pres">
      <dgm:prSet presAssocID="{FFC449AF-29B0-4553-B0C8-3EB777832415}" presName="sibTrans" presStyleLbl="node1" presStyleIdx="1" presStyleCnt="5"/>
      <dgm:spPr/>
      <dgm:t>
        <a:bodyPr/>
        <a:lstStyle/>
        <a:p>
          <a:endParaRPr lang="en-US"/>
        </a:p>
      </dgm:t>
    </dgm:pt>
    <dgm:pt modelId="{4B7B3437-B904-4F8B-B6B1-6D1BABD95265}" type="pres">
      <dgm:prSet presAssocID="{0B02CF5D-E912-4DEF-84F7-03C66580514F}" presName="dummy" presStyleCnt="0"/>
      <dgm:spPr/>
    </dgm:pt>
    <dgm:pt modelId="{6A133D84-29DA-4504-B051-36AFAE9E3218}" type="pres">
      <dgm:prSet presAssocID="{0B02CF5D-E912-4DEF-84F7-03C66580514F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BD98E-E8FE-4112-A3F8-510F4E181573}" type="pres">
      <dgm:prSet presAssocID="{CC5288A9-CEC7-4D61-80F1-9693E7C1AF19}" presName="sibTrans" presStyleLbl="node1" presStyleIdx="2" presStyleCnt="5"/>
      <dgm:spPr/>
      <dgm:t>
        <a:bodyPr/>
        <a:lstStyle/>
        <a:p>
          <a:endParaRPr lang="en-US"/>
        </a:p>
      </dgm:t>
    </dgm:pt>
    <dgm:pt modelId="{BE166950-3966-4431-837F-EDE67BC8EB8C}" type="pres">
      <dgm:prSet presAssocID="{067E84F2-E0E5-4366-8E4D-6A08AF1CB87D}" presName="dummy" presStyleCnt="0"/>
      <dgm:spPr/>
    </dgm:pt>
    <dgm:pt modelId="{A16826EC-E0AB-489D-B6B5-F418AE284123}" type="pres">
      <dgm:prSet presAssocID="{067E84F2-E0E5-4366-8E4D-6A08AF1CB87D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5A60C6-F355-4FD6-BEF4-ACAD671F001A}" type="pres">
      <dgm:prSet presAssocID="{C6A93251-AAFD-4A4D-ACAF-6EF4BD2F521D}" presName="sibTrans" presStyleLbl="node1" presStyleIdx="3" presStyleCnt="5"/>
      <dgm:spPr/>
      <dgm:t>
        <a:bodyPr/>
        <a:lstStyle/>
        <a:p>
          <a:endParaRPr lang="en-US"/>
        </a:p>
      </dgm:t>
    </dgm:pt>
    <dgm:pt modelId="{365F548A-4D7E-4805-BBD5-8057ACA56895}" type="pres">
      <dgm:prSet presAssocID="{AD260D1D-1848-4320-A6DE-5163F203EB87}" presName="dummy" presStyleCnt="0"/>
      <dgm:spPr/>
    </dgm:pt>
    <dgm:pt modelId="{9D7659E4-BB3D-4899-8924-64B384B56BF5}" type="pres">
      <dgm:prSet presAssocID="{AD260D1D-1848-4320-A6DE-5163F203EB87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B682C-25E4-444B-A4CB-017BE5D2C995}" type="pres">
      <dgm:prSet presAssocID="{E23F4906-69D5-484A-A731-9761E2F07B19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EDC9F90-304C-4E27-90C4-72D43C20286C}" srcId="{EA9AECDA-F251-4F41-9217-E7B15C0DE229}" destId="{067E84F2-E0E5-4366-8E4D-6A08AF1CB87D}" srcOrd="3" destOrd="0" parTransId="{650B5039-69C2-4499-B540-4A62B080EF6A}" sibTransId="{C6A93251-AAFD-4A4D-ACAF-6EF4BD2F521D}"/>
    <dgm:cxn modelId="{9EBA1F47-97B0-4E62-BEC9-5293D6F4ECE8}" srcId="{EA9AECDA-F251-4F41-9217-E7B15C0DE229}" destId="{0B02CF5D-E912-4DEF-84F7-03C66580514F}" srcOrd="2" destOrd="0" parTransId="{2EF7DE07-3C45-4978-8F7C-8B2044B66BEE}" sibTransId="{CC5288A9-CEC7-4D61-80F1-9693E7C1AF19}"/>
    <dgm:cxn modelId="{8472B1BD-C785-A042-A5B2-585C71DE4974}" type="presOf" srcId="{FFC449AF-29B0-4553-B0C8-3EB777832415}" destId="{48ADE1C2-7600-4F57-818E-086328E1856E}" srcOrd="0" destOrd="0" presId="urn:microsoft.com/office/officeart/2005/8/layout/cycle1"/>
    <dgm:cxn modelId="{88C1DC08-5D30-B84C-8C3C-3140EB3B10B9}" type="presOf" srcId="{1CA35005-93DF-48E2-A739-277183A5375C}" destId="{2DDE6B25-7E03-4FA0-9862-847E28FB4C4E}" srcOrd="0" destOrd="0" presId="urn:microsoft.com/office/officeart/2005/8/layout/cycle1"/>
    <dgm:cxn modelId="{6E1CF6E3-1370-1B46-B518-7697C1D1615B}" type="presOf" srcId="{C6A93251-AAFD-4A4D-ACAF-6EF4BD2F521D}" destId="{925A60C6-F355-4FD6-BEF4-ACAD671F001A}" srcOrd="0" destOrd="0" presId="urn:microsoft.com/office/officeart/2005/8/layout/cycle1"/>
    <dgm:cxn modelId="{CC5A02D7-2400-4E48-89A2-ED04FADF2C63}" type="presOf" srcId="{EA9AECDA-F251-4F41-9217-E7B15C0DE229}" destId="{7EDFF521-8281-4777-9601-8AADFD6AEEAE}" srcOrd="0" destOrd="0" presId="urn:microsoft.com/office/officeart/2005/8/layout/cycle1"/>
    <dgm:cxn modelId="{3890AA7D-97A7-4301-9D75-5350156EF1ED}" srcId="{EA9AECDA-F251-4F41-9217-E7B15C0DE229}" destId="{1CA35005-93DF-48E2-A739-277183A5375C}" srcOrd="1" destOrd="0" parTransId="{DB3937E4-1AB2-468F-A517-383EC15CCA7E}" sibTransId="{FFC449AF-29B0-4553-B0C8-3EB777832415}"/>
    <dgm:cxn modelId="{C0B2BD83-3F27-4054-A384-09A343BF7D44}" srcId="{EA9AECDA-F251-4F41-9217-E7B15C0DE229}" destId="{AD260D1D-1848-4320-A6DE-5163F203EB87}" srcOrd="4" destOrd="0" parTransId="{F20F358B-9B89-41CE-AB51-0E46E65AE27C}" sibTransId="{E23F4906-69D5-484A-A731-9761E2F07B19}"/>
    <dgm:cxn modelId="{C5E94B2D-D812-3541-9E4D-CE6925BC8565}" type="presOf" srcId="{9CC5813E-8CF0-4327-9665-99684E737F39}" destId="{28DFADD8-1C8E-4278-AD0F-2A47DAD6CF48}" srcOrd="0" destOrd="0" presId="urn:microsoft.com/office/officeart/2005/8/layout/cycle1"/>
    <dgm:cxn modelId="{8332C5BD-2D70-4D14-9802-C57349F4B458}" srcId="{EA9AECDA-F251-4F41-9217-E7B15C0DE229}" destId="{9CC5813E-8CF0-4327-9665-99684E737F39}" srcOrd="0" destOrd="0" parTransId="{29C629DC-503D-4FBA-983C-E409C4B82823}" sibTransId="{963A9525-ECFC-43EB-B2A6-F1A36A99A2C3}"/>
    <dgm:cxn modelId="{E426139C-A7AD-FE4B-8558-BF00641C9BC0}" type="presOf" srcId="{067E84F2-E0E5-4366-8E4D-6A08AF1CB87D}" destId="{A16826EC-E0AB-489D-B6B5-F418AE284123}" srcOrd="0" destOrd="0" presId="urn:microsoft.com/office/officeart/2005/8/layout/cycle1"/>
    <dgm:cxn modelId="{F1BA1FF5-B736-2A44-8838-75A1E1B8A845}" type="presOf" srcId="{0B02CF5D-E912-4DEF-84F7-03C66580514F}" destId="{6A133D84-29DA-4504-B051-36AFAE9E3218}" srcOrd="0" destOrd="0" presId="urn:microsoft.com/office/officeart/2005/8/layout/cycle1"/>
    <dgm:cxn modelId="{D189C55A-E824-644C-86D4-8866CF053360}" type="presOf" srcId="{AD260D1D-1848-4320-A6DE-5163F203EB87}" destId="{9D7659E4-BB3D-4899-8924-64B384B56BF5}" srcOrd="0" destOrd="0" presId="urn:microsoft.com/office/officeart/2005/8/layout/cycle1"/>
    <dgm:cxn modelId="{00C73632-75B6-4549-9A06-3928FB569C26}" type="presOf" srcId="{963A9525-ECFC-43EB-B2A6-F1A36A99A2C3}" destId="{3F8A068D-A75B-46DB-8219-F7EB75B08767}" srcOrd="0" destOrd="0" presId="urn:microsoft.com/office/officeart/2005/8/layout/cycle1"/>
    <dgm:cxn modelId="{A8A92738-B45C-7047-8E95-92C3DED3474C}" type="presOf" srcId="{E23F4906-69D5-484A-A731-9761E2F07B19}" destId="{B02B682C-25E4-444B-A4CB-017BE5D2C995}" srcOrd="0" destOrd="0" presId="urn:microsoft.com/office/officeart/2005/8/layout/cycle1"/>
    <dgm:cxn modelId="{B2EAEED7-0F94-E34E-94CF-577DC03C2A75}" type="presOf" srcId="{CC5288A9-CEC7-4D61-80F1-9693E7C1AF19}" destId="{810BD98E-E8FE-4112-A3F8-510F4E181573}" srcOrd="0" destOrd="0" presId="urn:microsoft.com/office/officeart/2005/8/layout/cycle1"/>
    <dgm:cxn modelId="{0E025B04-4C08-D34B-AD89-010719432D21}" type="presParOf" srcId="{7EDFF521-8281-4777-9601-8AADFD6AEEAE}" destId="{27657CF4-DB2A-4ABA-9D44-4046C76062F4}" srcOrd="0" destOrd="0" presId="urn:microsoft.com/office/officeart/2005/8/layout/cycle1"/>
    <dgm:cxn modelId="{D1C7869D-A866-B64E-93E4-DD9924B735C8}" type="presParOf" srcId="{7EDFF521-8281-4777-9601-8AADFD6AEEAE}" destId="{28DFADD8-1C8E-4278-AD0F-2A47DAD6CF48}" srcOrd="1" destOrd="0" presId="urn:microsoft.com/office/officeart/2005/8/layout/cycle1"/>
    <dgm:cxn modelId="{63004AFF-9384-5F49-9CFA-D2272DD1AB7F}" type="presParOf" srcId="{7EDFF521-8281-4777-9601-8AADFD6AEEAE}" destId="{3F8A068D-A75B-46DB-8219-F7EB75B08767}" srcOrd="2" destOrd="0" presId="urn:microsoft.com/office/officeart/2005/8/layout/cycle1"/>
    <dgm:cxn modelId="{04198E04-7EFE-6243-9931-CB9439D8133C}" type="presParOf" srcId="{7EDFF521-8281-4777-9601-8AADFD6AEEAE}" destId="{CF62606A-C05E-44A4-8DBA-E16436E39943}" srcOrd="3" destOrd="0" presId="urn:microsoft.com/office/officeart/2005/8/layout/cycle1"/>
    <dgm:cxn modelId="{071D7B6F-696E-B94F-B49B-00CA34FB3686}" type="presParOf" srcId="{7EDFF521-8281-4777-9601-8AADFD6AEEAE}" destId="{2DDE6B25-7E03-4FA0-9862-847E28FB4C4E}" srcOrd="4" destOrd="0" presId="urn:microsoft.com/office/officeart/2005/8/layout/cycle1"/>
    <dgm:cxn modelId="{344B8135-1580-B642-BAA7-8F752779A59E}" type="presParOf" srcId="{7EDFF521-8281-4777-9601-8AADFD6AEEAE}" destId="{48ADE1C2-7600-4F57-818E-086328E1856E}" srcOrd="5" destOrd="0" presId="urn:microsoft.com/office/officeart/2005/8/layout/cycle1"/>
    <dgm:cxn modelId="{29955363-0AF6-C84D-8FD0-D7C46BC2A53C}" type="presParOf" srcId="{7EDFF521-8281-4777-9601-8AADFD6AEEAE}" destId="{4B7B3437-B904-4F8B-B6B1-6D1BABD95265}" srcOrd="6" destOrd="0" presId="urn:microsoft.com/office/officeart/2005/8/layout/cycle1"/>
    <dgm:cxn modelId="{C232CD71-B7A5-914B-AD9E-017CB2E2F498}" type="presParOf" srcId="{7EDFF521-8281-4777-9601-8AADFD6AEEAE}" destId="{6A133D84-29DA-4504-B051-36AFAE9E3218}" srcOrd="7" destOrd="0" presId="urn:microsoft.com/office/officeart/2005/8/layout/cycle1"/>
    <dgm:cxn modelId="{6E55B492-CD47-A443-9426-B6A2659013DC}" type="presParOf" srcId="{7EDFF521-8281-4777-9601-8AADFD6AEEAE}" destId="{810BD98E-E8FE-4112-A3F8-510F4E181573}" srcOrd="8" destOrd="0" presId="urn:microsoft.com/office/officeart/2005/8/layout/cycle1"/>
    <dgm:cxn modelId="{F47CD459-D8CB-3340-9551-E2BDFDE426CC}" type="presParOf" srcId="{7EDFF521-8281-4777-9601-8AADFD6AEEAE}" destId="{BE166950-3966-4431-837F-EDE67BC8EB8C}" srcOrd="9" destOrd="0" presId="urn:microsoft.com/office/officeart/2005/8/layout/cycle1"/>
    <dgm:cxn modelId="{96041987-C10B-D44C-B183-2B225EBE3FBB}" type="presParOf" srcId="{7EDFF521-8281-4777-9601-8AADFD6AEEAE}" destId="{A16826EC-E0AB-489D-B6B5-F418AE284123}" srcOrd="10" destOrd="0" presId="urn:microsoft.com/office/officeart/2005/8/layout/cycle1"/>
    <dgm:cxn modelId="{3389F8A7-F772-6C49-A246-D85553778C61}" type="presParOf" srcId="{7EDFF521-8281-4777-9601-8AADFD6AEEAE}" destId="{925A60C6-F355-4FD6-BEF4-ACAD671F001A}" srcOrd="11" destOrd="0" presId="urn:microsoft.com/office/officeart/2005/8/layout/cycle1"/>
    <dgm:cxn modelId="{07E658A6-0265-CA4B-AF88-A650C8DC0995}" type="presParOf" srcId="{7EDFF521-8281-4777-9601-8AADFD6AEEAE}" destId="{365F548A-4D7E-4805-BBD5-8057ACA56895}" srcOrd="12" destOrd="0" presId="urn:microsoft.com/office/officeart/2005/8/layout/cycle1"/>
    <dgm:cxn modelId="{7B60167E-4A93-3741-9BCF-FEBE1A3DE376}" type="presParOf" srcId="{7EDFF521-8281-4777-9601-8AADFD6AEEAE}" destId="{9D7659E4-BB3D-4899-8924-64B384B56BF5}" srcOrd="13" destOrd="0" presId="urn:microsoft.com/office/officeart/2005/8/layout/cycle1"/>
    <dgm:cxn modelId="{53B2873A-3B50-EB4C-BBAD-D158568653A5}" type="presParOf" srcId="{7EDFF521-8281-4777-9601-8AADFD6AEEAE}" destId="{B02B682C-25E4-444B-A4CB-017BE5D2C995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9AECDA-F251-4F41-9217-E7B15C0DE229}" type="doc">
      <dgm:prSet loTypeId="urn:microsoft.com/office/officeart/2005/8/layout/cycle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CC5813E-8CF0-4327-9665-99684E737F39}">
      <dgm:prSet phldrT="[Text]"/>
      <dgm:spPr/>
      <dgm:t>
        <a:bodyPr/>
        <a:lstStyle/>
        <a:p>
          <a:r>
            <a:rPr lang="en-GB" dirty="0"/>
            <a:t>Car is the primary mode of transport</a:t>
          </a:r>
        </a:p>
      </dgm:t>
    </dgm:pt>
    <dgm:pt modelId="{29C629DC-503D-4FBA-983C-E409C4B82823}" type="parTrans" cxnId="{8332C5BD-2D70-4D14-9802-C57349F4B458}">
      <dgm:prSet/>
      <dgm:spPr/>
      <dgm:t>
        <a:bodyPr/>
        <a:lstStyle/>
        <a:p>
          <a:endParaRPr lang="en-GB"/>
        </a:p>
      </dgm:t>
    </dgm:pt>
    <dgm:pt modelId="{963A9525-ECFC-43EB-B2A6-F1A36A99A2C3}" type="sibTrans" cxnId="{8332C5BD-2D70-4D14-9802-C57349F4B458}">
      <dgm:prSet/>
      <dgm:spPr/>
      <dgm:t>
        <a:bodyPr/>
        <a:lstStyle/>
        <a:p>
          <a:endParaRPr lang="en-GB"/>
        </a:p>
      </dgm:t>
    </dgm:pt>
    <dgm:pt modelId="{1CA35005-93DF-48E2-A739-277183A5375C}">
      <dgm:prSet phldrT="[Text]"/>
      <dgm:spPr/>
      <dgm:t>
        <a:bodyPr/>
        <a:lstStyle/>
        <a:p>
          <a:r>
            <a:rPr lang="en-GB" dirty="0"/>
            <a:t>Deterrents to cars are politically sensitive</a:t>
          </a:r>
        </a:p>
      </dgm:t>
    </dgm:pt>
    <dgm:pt modelId="{DB3937E4-1AB2-468F-A517-383EC15CCA7E}" type="parTrans" cxnId="{3890AA7D-97A7-4301-9D75-5350156EF1ED}">
      <dgm:prSet/>
      <dgm:spPr/>
      <dgm:t>
        <a:bodyPr/>
        <a:lstStyle/>
        <a:p>
          <a:endParaRPr lang="en-GB"/>
        </a:p>
      </dgm:t>
    </dgm:pt>
    <dgm:pt modelId="{FFC449AF-29B0-4553-B0C8-3EB777832415}" type="sibTrans" cxnId="{3890AA7D-97A7-4301-9D75-5350156EF1ED}">
      <dgm:prSet/>
      <dgm:spPr/>
      <dgm:t>
        <a:bodyPr/>
        <a:lstStyle/>
        <a:p>
          <a:endParaRPr lang="en-GB"/>
        </a:p>
      </dgm:t>
    </dgm:pt>
    <dgm:pt modelId="{0B02CF5D-E912-4DEF-84F7-03C66580514F}">
      <dgm:prSet phldrT="[Text]"/>
      <dgm:spPr/>
      <dgm:t>
        <a:bodyPr/>
        <a:lstStyle/>
        <a:p>
          <a:r>
            <a:rPr lang="en-GB" dirty="0"/>
            <a:t>Funding for alternatives is limited</a:t>
          </a:r>
        </a:p>
      </dgm:t>
    </dgm:pt>
    <dgm:pt modelId="{2EF7DE07-3C45-4978-8F7C-8B2044B66BEE}" type="parTrans" cxnId="{9EBA1F47-97B0-4E62-BEC9-5293D6F4ECE8}">
      <dgm:prSet/>
      <dgm:spPr/>
      <dgm:t>
        <a:bodyPr/>
        <a:lstStyle/>
        <a:p>
          <a:endParaRPr lang="en-GB"/>
        </a:p>
      </dgm:t>
    </dgm:pt>
    <dgm:pt modelId="{CC5288A9-CEC7-4D61-80F1-9693E7C1AF19}" type="sibTrans" cxnId="{9EBA1F47-97B0-4E62-BEC9-5293D6F4ECE8}">
      <dgm:prSet/>
      <dgm:spPr/>
      <dgm:t>
        <a:bodyPr/>
        <a:lstStyle/>
        <a:p>
          <a:endParaRPr lang="en-GB"/>
        </a:p>
      </dgm:t>
    </dgm:pt>
    <dgm:pt modelId="{067E84F2-E0E5-4366-8E4D-6A08AF1CB87D}">
      <dgm:prSet phldrT="[Text]"/>
      <dgm:spPr/>
      <dgm:t>
        <a:bodyPr/>
        <a:lstStyle/>
        <a:p>
          <a:r>
            <a:rPr lang="en-GB" dirty="0"/>
            <a:t>Investment in alternatives is only ever marginal</a:t>
          </a:r>
        </a:p>
      </dgm:t>
    </dgm:pt>
    <dgm:pt modelId="{650B5039-69C2-4499-B540-4A62B080EF6A}" type="parTrans" cxnId="{4EDC9F90-304C-4E27-90C4-72D43C20286C}">
      <dgm:prSet/>
      <dgm:spPr/>
      <dgm:t>
        <a:bodyPr/>
        <a:lstStyle/>
        <a:p>
          <a:endParaRPr lang="en-GB"/>
        </a:p>
      </dgm:t>
    </dgm:pt>
    <dgm:pt modelId="{C6A93251-AAFD-4A4D-ACAF-6EF4BD2F521D}" type="sibTrans" cxnId="{4EDC9F90-304C-4E27-90C4-72D43C20286C}">
      <dgm:prSet/>
      <dgm:spPr/>
      <dgm:t>
        <a:bodyPr/>
        <a:lstStyle/>
        <a:p>
          <a:endParaRPr lang="en-GB"/>
        </a:p>
      </dgm:t>
    </dgm:pt>
    <dgm:pt modelId="{AD260D1D-1848-4320-A6DE-5163F203EB87}">
      <dgm:prSet phldrT="[Text]"/>
      <dgm:spPr/>
      <dgm:t>
        <a:bodyPr/>
        <a:lstStyle/>
        <a:p>
          <a:r>
            <a:rPr lang="en-GB" dirty="0"/>
            <a:t>Places with limited services, jobs and travel alternatives</a:t>
          </a:r>
        </a:p>
      </dgm:t>
    </dgm:pt>
    <dgm:pt modelId="{F20F358B-9B89-41CE-AB51-0E46E65AE27C}" type="parTrans" cxnId="{C0B2BD83-3F27-4054-A384-09A343BF7D44}">
      <dgm:prSet/>
      <dgm:spPr/>
      <dgm:t>
        <a:bodyPr/>
        <a:lstStyle/>
        <a:p>
          <a:endParaRPr lang="en-GB"/>
        </a:p>
      </dgm:t>
    </dgm:pt>
    <dgm:pt modelId="{E23F4906-69D5-484A-A731-9761E2F07B19}" type="sibTrans" cxnId="{C0B2BD83-3F27-4054-A384-09A343BF7D44}">
      <dgm:prSet/>
      <dgm:spPr/>
      <dgm:t>
        <a:bodyPr/>
        <a:lstStyle/>
        <a:p>
          <a:endParaRPr lang="en-GB"/>
        </a:p>
      </dgm:t>
    </dgm:pt>
    <dgm:pt modelId="{7EDFF521-8281-4777-9601-8AADFD6AEEAE}" type="pres">
      <dgm:prSet presAssocID="{EA9AECDA-F251-4F41-9217-E7B15C0DE22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657CF4-DB2A-4ABA-9D44-4046C76062F4}" type="pres">
      <dgm:prSet presAssocID="{9CC5813E-8CF0-4327-9665-99684E737F39}" presName="dummy" presStyleCnt="0"/>
      <dgm:spPr/>
    </dgm:pt>
    <dgm:pt modelId="{28DFADD8-1C8E-4278-AD0F-2A47DAD6CF48}" type="pres">
      <dgm:prSet presAssocID="{9CC5813E-8CF0-4327-9665-99684E737F39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A068D-A75B-46DB-8219-F7EB75B08767}" type="pres">
      <dgm:prSet presAssocID="{963A9525-ECFC-43EB-B2A6-F1A36A99A2C3}" presName="sibTrans" presStyleLbl="node1" presStyleIdx="0" presStyleCnt="5"/>
      <dgm:spPr/>
      <dgm:t>
        <a:bodyPr/>
        <a:lstStyle/>
        <a:p>
          <a:endParaRPr lang="en-US"/>
        </a:p>
      </dgm:t>
    </dgm:pt>
    <dgm:pt modelId="{CF62606A-C05E-44A4-8DBA-E16436E39943}" type="pres">
      <dgm:prSet presAssocID="{1CA35005-93DF-48E2-A739-277183A5375C}" presName="dummy" presStyleCnt="0"/>
      <dgm:spPr/>
    </dgm:pt>
    <dgm:pt modelId="{2DDE6B25-7E03-4FA0-9862-847E28FB4C4E}" type="pres">
      <dgm:prSet presAssocID="{1CA35005-93DF-48E2-A739-277183A5375C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DE1C2-7600-4F57-818E-086328E1856E}" type="pres">
      <dgm:prSet presAssocID="{FFC449AF-29B0-4553-B0C8-3EB777832415}" presName="sibTrans" presStyleLbl="node1" presStyleIdx="1" presStyleCnt="5"/>
      <dgm:spPr/>
      <dgm:t>
        <a:bodyPr/>
        <a:lstStyle/>
        <a:p>
          <a:endParaRPr lang="en-US"/>
        </a:p>
      </dgm:t>
    </dgm:pt>
    <dgm:pt modelId="{4B7B3437-B904-4F8B-B6B1-6D1BABD95265}" type="pres">
      <dgm:prSet presAssocID="{0B02CF5D-E912-4DEF-84F7-03C66580514F}" presName="dummy" presStyleCnt="0"/>
      <dgm:spPr/>
    </dgm:pt>
    <dgm:pt modelId="{6A133D84-29DA-4504-B051-36AFAE9E3218}" type="pres">
      <dgm:prSet presAssocID="{0B02CF5D-E912-4DEF-84F7-03C66580514F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BD98E-E8FE-4112-A3F8-510F4E181573}" type="pres">
      <dgm:prSet presAssocID="{CC5288A9-CEC7-4D61-80F1-9693E7C1AF19}" presName="sibTrans" presStyleLbl="node1" presStyleIdx="2" presStyleCnt="5"/>
      <dgm:spPr/>
      <dgm:t>
        <a:bodyPr/>
        <a:lstStyle/>
        <a:p>
          <a:endParaRPr lang="en-US"/>
        </a:p>
      </dgm:t>
    </dgm:pt>
    <dgm:pt modelId="{BE166950-3966-4431-837F-EDE67BC8EB8C}" type="pres">
      <dgm:prSet presAssocID="{067E84F2-E0E5-4366-8E4D-6A08AF1CB87D}" presName="dummy" presStyleCnt="0"/>
      <dgm:spPr/>
    </dgm:pt>
    <dgm:pt modelId="{A16826EC-E0AB-489D-B6B5-F418AE284123}" type="pres">
      <dgm:prSet presAssocID="{067E84F2-E0E5-4366-8E4D-6A08AF1CB87D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5A60C6-F355-4FD6-BEF4-ACAD671F001A}" type="pres">
      <dgm:prSet presAssocID="{C6A93251-AAFD-4A4D-ACAF-6EF4BD2F521D}" presName="sibTrans" presStyleLbl="node1" presStyleIdx="3" presStyleCnt="5"/>
      <dgm:spPr/>
      <dgm:t>
        <a:bodyPr/>
        <a:lstStyle/>
        <a:p>
          <a:endParaRPr lang="en-US"/>
        </a:p>
      </dgm:t>
    </dgm:pt>
    <dgm:pt modelId="{365F548A-4D7E-4805-BBD5-8057ACA56895}" type="pres">
      <dgm:prSet presAssocID="{AD260D1D-1848-4320-A6DE-5163F203EB87}" presName="dummy" presStyleCnt="0"/>
      <dgm:spPr/>
    </dgm:pt>
    <dgm:pt modelId="{9D7659E4-BB3D-4899-8924-64B384B56BF5}" type="pres">
      <dgm:prSet presAssocID="{AD260D1D-1848-4320-A6DE-5163F203EB87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B682C-25E4-444B-A4CB-017BE5D2C995}" type="pres">
      <dgm:prSet presAssocID="{E23F4906-69D5-484A-A731-9761E2F07B19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C0B2BD83-3F27-4054-A384-09A343BF7D44}" srcId="{EA9AECDA-F251-4F41-9217-E7B15C0DE229}" destId="{AD260D1D-1848-4320-A6DE-5163F203EB87}" srcOrd="4" destOrd="0" parTransId="{F20F358B-9B89-41CE-AB51-0E46E65AE27C}" sibTransId="{E23F4906-69D5-484A-A731-9761E2F07B19}"/>
    <dgm:cxn modelId="{9EBA1F47-97B0-4E62-BEC9-5293D6F4ECE8}" srcId="{EA9AECDA-F251-4F41-9217-E7B15C0DE229}" destId="{0B02CF5D-E912-4DEF-84F7-03C66580514F}" srcOrd="2" destOrd="0" parTransId="{2EF7DE07-3C45-4978-8F7C-8B2044B66BEE}" sibTransId="{CC5288A9-CEC7-4D61-80F1-9693E7C1AF19}"/>
    <dgm:cxn modelId="{0A27FFB7-E3C0-A842-8E4B-97447F1B1B32}" type="presOf" srcId="{EA9AECDA-F251-4F41-9217-E7B15C0DE229}" destId="{7EDFF521-8281-4777-9601-8AADFD6AEEAE}" srcOrd="0" destOrd="0" presId="urn:microsoft.com/office/officeart/2005/8/layout/cycle1"/>
    <dgm:cxn modelId="{C3B1CF27-59C8-DC48-817F-876D392A132E}" type="presOf" srcId="{1CA35005-93DF-48E2-A739-277183A5375C}" destId="{2DDE6B25-7E03-4FA0-9862-847E28FB4C4E}" srcOrd="0" destOrd="0" presId="urn:microsoft.com/office/officeart/2005/8/layout/cycle1"/>
    <dgm:cxn modelId="{B86B62E5-00A7-B544-9F73-A0F7F85BB6DD}" type="presOf" srcId="{E23F4906-69D5-484A-A731-9761E2F07B19}" destId="{B02B682C-25E4-444B-A4CB-017BE5D2C995}" srcOrd="0" destOrd="0" presId="urn:microsoft.com/office/officeart/2005/8/layout/cycle1"/>
    <dgm:cxn modelId="{F2DA53B0-17F8-1E41-89CC-2665FC982405}" type="presOf" srcId="{C6A93251-AAFD-4A4D-ACAF-6EF4BD2F521D}" destId="{925A60C6-F355-4FD6-BEF4-ACAD671F001A}" srcOrd="0" destOrd="0" presId="urn:microsoft.com/office/officeart/2005/8/layout/cycle1"/>
    <dgm:cxn modelId="{8332C5BD-2D70-4D14-9802-C57349F4B458}" srcId="{EA9AECDA-F251-4F41-9217-E7B15C0DE229}" destId="{9CC5813E-8CF0-4327-9665-99684E737F39}" srcOrd="0" destOrd="0" parTransId="{29C629DC-503D-4FBA-983C-E409C4B82823}" sibTransId="{963A9525-ECFC-43EB-B2A6-F1A36A99A2C3}"/>
    <dgm:cxn modelId="{85ADDBBC-0C73-D44A-8498-689AD61F6F7A}" type="presOf" srcId="{AD260D1D-1848-4320-A6DE-5163F203EB87}" destId="{9D7659E4-BB3D-4899-8924-64B384B56BF5}" srcOrd="0" destOrd="0" presId="urn:microsoft.com/office/officeart/2005/8/layout/cycle1"/>
    <dgm:cxn modelId="{B710BFAD-FAE6-BC44-8743-66FACBAFC995}" type="presOf" srcId="{9CC5813E-8CF0-4327-9665-99684E737F39}" destId="{28DFADD8-1C8E-4278-AD0F-2A47DAD6CF48}" srcOrd="0" destOrd="0" presId="urn:microsoft.com/office/officeart/2005/8/layout/cycle1"/>
    <dgm:cxn modelId="{AE851166-21F9-8F44-BB07-C743D6249E97}" type="presOf" srcId="{067E84F2-E0E5-4366-8E4D-6A08AF1CB87D}" destId="{A16826EC-E0AB-489D-B6B5-F418AE284123}" srcOrd="0" destOrd="0" presId="urn:microsoft.com/office/officeart/2005/8/layout/cycle1"/>
    <dgm:cxn modelId="{954EEEB3-8EF8-CA44-8232-9914431BF923}" type="presOf" srcId="{0B02CF5D-E912-4DEF-84F7-03C66580514F}" destId="{6A133D84-29DA-4504-B051-36AFAE9E3218}" srcOrd="0" destOrd="0" presId="urn:microsoft.com/office/officeart/2005/8/layout/cycle1"/>
    <dgm:cxn modelId="{0B8A4A67-616B-524B-8193-3A0B3859EA79}" type="presOf" srcId="{CC5288A9-CEC7-4D61-80F1-9693E7C1AF19}" destId="{810BD98E-E8FE-4112-A3F8-510F4E181573}" srcOrd="0" destOrd="0" presId="urn:microsoft.com/office/officeart/2005/8/layout/cycle1"/>
    <dgm:cxn modelId="{5735708E-2FB2-594A-8FFC-FBF9076380A1}" type="presOf" srcId="{FFC449AF-29B0-4553-B0C8-3EB777832415}" destId="{48ADE1C2-7600-4F57-818E-086328E1856E}" srcOrd="0" destOrd="0" presId="urn:microsoft.com/office/officeart/2005/8/layout/cycle1"/>
    <dgm:cxn modelId="{4EDC9F90-304C-4E27-90C4-72D43C20286C}" srcId="{EA9AECDA-F251-4F41-9217-E7B15C0DE229}" destId="{067E84F2-E0E5-4366-8E4D-6A08AF1CB87D}" srcOrd="3" destOrd="0" parTransId="{650B5039-69C2-4499-B540-4A62B080EF6A}" sibTransId="{C6A93251-AAFD-4A4D-ACAF-6EF4BD2F521D}"/>
    <dgm:cxn modelId="{3A0BE816-B0A9-2544-8AE5-8F8B5AC634DF}" type="presOf" srcId="{963A9525-ECFC-43EB-B2A6-F1A36A99A2C3}" destId="{3F8A068D-A75B-46DB-8219-F7EB75B08767}" srcOrd="0" destOrd="0" presId="urn:microsoft.com/office/officeart/2005/8/layout/cycle1"/>
    <dgm:cxn modelId="{3890AA7D-97A7-4301-9D75-5350156EF1ED}" srcId="{EA9AECDA-F251-4F41-9217-E7B15C0DE229}" destId="{1CA35005-93DF-48E2-A739-277183A5375C}" srcOrd="1" destOrd="0" parTransId="{DB3937E4-1AB2-468F-A517-383EC15CCA7E}" sibTransId="{FFC449AF-29B0-4553-B0C8-3EB777832415}"/>
    <dgm:cxn modelId="{3CB26B83-9036-B84F-87C5-9F4283DE5250}" type="presParOf" srcId="{7EDFF521-8281-4777-9601-8AADFD6AEEAE}" destId="{27657CF4-DB2A-4ABA-9D44-4046C76062F4}" srcOrd="0" destOrd="0" presId="urn:microsoft.com/office/officeart/2005/8/layout/cycle1"/>
    <dgm:cxn modelId="{D9344FD2-E4B7-0B41-AA09-DD5598D105A7}" type="presParOf" srcId="{7EDFF521-8281-4777-9601-8AADFD6AEEAE}" destId="{28DFADD8-1C8E-4278-AD0F-2A47DAD6CF48}" srcOrd="1" destOrd="0" presId="urn:microsoft.com/office/officeart/2005/8/layout/cycle1"/>
    <dgm:cxn modelId="{6B29A793-6D64-8B48-AE5B-4C48347C017B}" type="presParOf" srcId="{7EDFF521-8281-4777-9601-8AADFD6AEEAE}" destId="{3F8A068D-A75B-46DB-8219-F7EB75B08767}" srcOrd="2" destOrd="0" presId="urn:microsoft.com/office/officeart/2005/8/layout/cycle1"/>
    <dgm:cxn modelId="{F70D0EB6-1F18-5F4E-A3EF-90A4E8F38862}" type="presParOf" srcId="{7EDFF521-8281-4777-9601-8AADFD6AEEAE}" destId="{CF62606A-C05E-44A4-8DBA-E16436E39943}" srcOrd="3" destOrd="0" presId="urn:microsoft.com/office/officeart/2005/8/layout/cycle1"/>
    <dgm:cxn modelId="{08049CC1-DA17-904D-B37F-7F52017670D2}" type="presParOf" srcId="{7EDFF521-8281-4777-9601-8AADFD6AEEAE}" destId="{2DDE6B25-7E03-4FA0-9862-847E28FB4C4E}" srcOrd="4" destOrd="0" presId="urn:microsoft.com/office/officeart/2005/8/layout/cycle1"/>
    <dgm:cxn modelId="{09EACC42-1E84-FE4A-9144-765A973F9998}" type="presParOf" srcId="{7EDFF521-8281-4777-9601-8AADFD6AEEAE}" destId="{48ADE1C2-7600-4F57-818E-086328E1856E}" srcOrd="5" destOrd="0" presId="urn:microsoft.com/office/officeart/2005/8/layout/cycle1"/>
    <dgm:cxn modelId="{249AA69C-A518-D644-A172-E73159328018}" type="presParOf" srcId="{7EDFF521-8281-4777-9601-8AADFD6AEEAE}" destId="{4B7B3437-B904-4F8B-B6B1-6D1BABD95265}" srcOrd="6" destOrd="0" presId="urn:microsoft.com/office/officeart/2005/8/layout/cycle1"/>
    <dgm:cxn modelId="{6DD3D235-D401-6944-8084-3E060766ACA8}" type="presParOf" srcId="{7EDFF521-8281-4777-9601-8AADFD6AEEAE}" destId="{6A133D84-29DA-4504-B051-36AFAE9E3218}" srcOrd="7" destOrd="0" presId="urn:microsoft.com/office/officeart/2005/8/layout/cycle1"/>
    <dgm:cxn modelId="{DD1CA6BF-8B7C-5646-9415-6737CF01EE2A}" type="presParOf" srcId="{7EDFF521-8281-4777-9601-8AADFD6AEEAE}" destId="{810BD98E-E8FE-4112-A3F8-510F4E181573}" srcOrd="8" destOrd="0" presId="urn:microsoft.com/office/officeart/2005/8/layout/cycle1"/>
    <dgm:cxn modelId="{262A45F7-268D-134E-B5C5-678139DB52AB}" type="presParOf" srcId="{7EDFF521-8281-4777-9601-8AADFD6AEEAE}" destId="{BE166950-3966-4431-837F-EDE67BC8EB8C}" srcOrd="9" destOrd="0" presId="urn:microsoft.com/office/officeart/2005/8/layout/cycle1"/>
    <dgm:cxn modelId="{87248F03-099C-C04A-A830-B736D12A9596}" type="presParOf" srcId="{7EDFF521-8281-4777-9601-8AADFD6AEEAE}" destId="{A16826EC-E0AB-489D-B6B5-F418AE284123}" srcOrd="10" destOrd="0" presId="urn:microsoft.com/office/officeart/2005/8/layout/cycle1"/>
    <dgm:cxn modelId="{FBCD5B07-6908-D842-BDAE-6C143EFEE694}" type="presParOf" srcId="{7EDFF521-8281-4777-9601-8AADFD6AEEAE}" destId="{925A60C6-F355-4FD6-BEF4-ACAD671F001A}" srcOrd="11" destOrd="0" presId="urn:microsoft.com/office/officeart/2005/8/layout/cycle1"/>
    <dgm:cxn modelId="{8932C64D-0C0D-9749-871E-8781E8667F6F}" type="presParOf" srcId="{7EDFF521-8281-4777-9601-8AADFD6AEEAE}" destId="{365F548A-4D7E-4805-BBD5-8057ACA56895}" srcOrd="12" destOrd="0" presId="urn:microsoft.com/office/officeart/2005/8/layout/cycle1"/>
    <dgm:cxn modelId="{B01684F6-14F9-9A46-87DD-95EADA79EF84}" type="presParOf" srcId="{7EDFF521-8281-4777-9601-8AADFD6AEEAE}" destId="{9D7659E4-BB3D-4899-8924-64B384B56BF5}" srcOrd="13" destOrd="0" presId="urn:microsoft.com/office/officeart/2005/8/layout/cycle1"/>
    <dgm:cxn modelId="{3B6BB35C-A7F6-B646-9BCE-31B42489C40F}" type="presParOf" srcId="{7EDFF521-8281-4777-9601-8AADFD6AEEAE}" destId="{B02B682C-25E4-444B-A4CB-017BE5D2C995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9AECDA-F251-4F41-9217-E7B15C0DE229}" type="doc">
      <dgm:prSet loTypeId="urn:microsoft.com/office/officeart/2005/8/layout/cycle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CC5813E-8CF0-4327-9665-99684E737F39}">
      <dgm:prSet phldrT="[Text]"/>
      <dgm:spPr/>
      <dgm:t>
        <a:bodyPr/>
        <a:lstStyle/>
        <a:p>
          <a:r>
            <a:rPr lang="en-GB" dirty="0"/>
            <a:t>Places become less dependent on cars</a:t>
          </a:r>
        </a:p>
      </dgm:t>
    </dgm:pt>
    <dgm:pt modelId="{29C629DC-503D-4FBA-983C-E409C4B82823}" type="parTrans" cxnId="{8332C5BD-2D70-4D14-9802-C57349F4B458}">
      <dgm:prSet/>
      <dgm:spPr/>
      <dgm:t>
        <a:bodyPr/>
        <a:lstStyle/>
        <a:p>
          <a:endParaRPr lang="en-GB"/>
        </a:p>
      </dgm:t>
    </dgm:pt>
    <dgm:pt modelId="{963A9525-ECFC-43EB-B2A6-F1A36A99A2C3}" type="sibTrans" cxnId="{8332C5BD-2D70-4D14-9802-C57349F4B458}">
      <dgm:prSet/>
      <dgm:spPr/>
      <dgm:t>
        <a:bodyPr/>
        <a:lstStyle/>
        <a:p>
          <a:endParaRPr lang="en-GB"/>
        </a:p>
      </dgm:t>
    </dgm:pt>
    <dgm:pt modelId="{1CA35005-93DF-48E2-A739-277183A5375C}">
      <dgm:prSet phldrT="[Text]"/>
      <dgm:spPr>
        <a:ln>
          <a:solidFill>
            <a:srgbClr val="9F8570"/>
          </a:solidFill>
        </a:ln>
      </dgm:spPr>
      <dgm:t>
        <a:bodyPr/>
        <a:lstStyle/>
        <a:p>
          <a:r>
            <a:rPr lang="en-GB" b="1" dirty="0"/>
            <a:t>Political support to implement deterrents</a:t>
          </a:r>
        </a:p>
      </dgm:t>
    </dgm:pt>
    <dgm:pt modelId="{DB3937E4-1AB2-468F-A517-383EC15CCA7E}" type="parTrans" cxnId="{3890AA7D-97A7-4301-9D75-5350156EF1ED}">
      <dgm:prSet/>
      <dgm:spPr/>
      <dgm:t>
        <a:bodyPr/>
        <a:lstStyle/>
        <a:p>
          <a:endParaRPr lang="en-GB"/>
        </a:p>
      </dgm:t>
    </dgm:pt>
    <dgm:pt modelId="{FFC449AF-29B0-4553-B0C8-3EB777832415}" type="sibTrans" cxnId="{3890AA7D-97A7-4301-9D75-5350156EF1ED}">
      <dgm:prSet/>
      <dgm:spPr/>
      <dgm:t>
        <a:bodyPr/>
        <a:lstStyle/>
        <a:p>
          <a:endParaRPr lang="en-GB"/>
        </a:p>
      </dgm:t>
    </dgm:pt>
    <dgm:pt modelId="{0B02CF5D-E912-4DEF-84F7-03C66580514F}">
      <dgm:prSet phldrT="[Text]"/>
      <dgm:spPr/>
      <dgm:t>
        <a:bodyPr/>
        <a:lstStyle/>
        <a:p>
          <a:r>
            <a:rPr lang="en-GB" dirty="0"/>
            <a:t>Alternatives are more attractive and funding secured</a:t>
          </a:r>
        </a:p>
      </dgm:t>
    </dgm:pt>
    <dgm:pt modelId="{2EF7DE07-3C45-4978-8F7C-8B2044B66BEE}" type="parTrans" cxnId="{9EBA1F47-97B0-4E62-BEC9-5293D6F4ECE8}">
      <dgm:prSet/>
      <dgm:spPr/>
      <dgm:t>
        <a:bodyPr/>
        <a:lstStyle/>
        <a:p>
          <a:endParaRPr lang="en-GB"/>
        </a:p>
      </dgm:t>
    </dgm:pt>
    <dgm:pt modelId="{CC5288A9-CEC7-4D61-80F1-9693E7C1AF19}" type="sibTrans" cxnId="{9EBA1F47-97B0-4E62-BEC9-5293D6F4ECE8}">
      <dgm:prSet/>
      <dgm:spPr/>
      <dgm:t>
        <a:bodyPr/>
        <a:lstStyle/>
        <a:p>
          <a:endParaRPr lang="en-GB"/>
        </a:p>
      </dgm:t>
    </dgm:pt>
    <dgm:pt modelId="{067E84F2-E0E5-4366-8E4D-6A08AF1CB87D}">
      <dgm:prSet phldrT="[Text]"/>
      <dgm:spPr/>
      <dgm:t>
        <a:bodyPr/>
        <a:lstStyle/>
        <a:p>
          <a:r>
            <a:rPr lang="en-GB" dirty="0"/>
            <a:t>‘Big Bang’ multi-year investment to deliver real change</a:t>
          </a:r>
        </a:p>
      </dgm:t>
    </dgm:pt>
    <dgm:pt modelId="{650B5039-69C2-4499-B540-4A62B080EF6A}" type="parTrans" cxnId="{4EDC9F90-304C-4E27-90C4-72D43C20286C}">
      <dgm:prSet/>
      <dgm:spPr/>
      <dgm:t>
        <a:bodyPr/>
        <a:lstStyle/>
        <a:p>
          <a:endParaRPr lang="en-GB"/>
        </a:p>
      </dgm:t>
    </dgm:pt>
    <dgm:pt modelId="{C6A93251-AAFD-4A4D-ACAF-6EF4BD2F521D}" type="sibTrans" cxnId="{4EDC9F90-304C-4E27-90C4-72D43C20286C}">
      <dgm:prSet/>
      <dgm:spPr/>
      <dgm:t>
        <a:bodyPr/>
        <a:lstStyle/>
        <a:p>
          <a:endParaRPr lang="en-GB"/>
        </a:p>
      </dgm:t>
    </dgm:pt>
    <dgm:pt modelId="{AD260D1D-1848-4320-A6DE-5163F203EB87}">
      <dgm:prSet phldrT="[Text]"/>
      <dgm:spPr/>
      <dgm:t>
        <a:bodyPr/>
        <a:lstStyle/>
        <a:p>
          <a:r>
            <a:rPr lang="en-GB" dirty="0"/>
            <a:t>Ridership / use of alternatives grow</a:t>
          </a:r>
        </a:p>
      </dgm:t>
    </dgm:pt>
    <dgm:pt modelId="{F20F358B-9B89-41CE-AB51-0E46E65AE27C}" type="parTrans" cxnId="{C0B2BD83-3F27-4054-A384-09A343BF7D44}">
      <dgm:prSet/>
      <dgm:spPr/>
      <dgm:t>
        <a:bodyPr/>
        <a:lstStyle/>
        <a:p>
          <a:endParaRPr lang="en-GB"/>
        </a:p>
      </dgm:t>
    </dgm:pt>
    <dgm:pt modelId="{E23F4906-69D5-484A-A731-9761E2F07B19}" type="sibTrans" cxnId="{C0B2BD83-3F27-4054-A384-09A343BF7D44}">
      <dgm:prSet/>
      <dgm:spPr/>
      <dgm:t>
        <a:bodyPr/>
        <a:lstStyle/>
        <a:p>
          <a:endParaRPr lang="en-GB"/>
        </a:p>
      </dgm:t>
    </dgm:pt>
    <dgm:pt modelId="{7EDFF521-8281-4777-9601-8AADFD6AEEAE}" type="pres">
      <dgm:prSet presAssocID="{EA9AECDA-F251-4F41-9217-E7B15C0DE22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657CF4-DB2A-4ABA-9D44-4046C76062F4}" type="pres">
      <dgm:prSet presAssocID="{9CC5813E-8CF0-4327-9665-99684E737F39}" presName="dummy" presStyleCnt="0"/>
      <dgm:spPr/>
    </dgm:pt>
    <dgm:pt modelId="{28DFADD8-1C8E-4278-AD0F-2A47DAD6CF48}" type="pres">
      <dgm:prSet presAssocID="{9CC5813E-8CF0-4327-9665-99684E737F39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A068D-A75B-46DB-8219-F7EB75B08767}" type="pres">
      <dgm:prSet presAssocID="{963A9525-ECFC-43EB-B2A6-F1A36A99A2C3}" presName="sibTrans" presStyleLbl="node1" presStyleIdx="0" presStyleCnt="5"/>
      <dgm:spPr/>
      <dgm:t>
        <a:bodyPr/>
        <a:lstStyle/>
        <a:p>
          <a:endParaRPr lang="en-US"/>
        </a:p>
      </dgm:t>
    </dgm:pt>
    <dgm:pt modelId="{CF62606A-C05E-44A4-8DBA-E16436E39943}" type="pres">
      <dgm:prSet presAssocID="{1CA35005-93DF-48E2-A739-277183A5375C}" presName="dummy" presStyleCnt="0"/>
      <dgm:spPr/>
    </dgm:pt>
    <dgm:pt modelId="{2DDE6B25-7E03-4FA0-9862-847E28FB4C4E}" type="pres">
      <dgm:prSet presAssocID="{1CA35005-93DF-48E2-A739-277183A5375C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DE1C2-7600-4F57-818E-086328E1856E}" type="pres">
      <dgm:prSet presAssocID="{FFC449AF-29B0-4553-B0C8-3EB777832415}" presName="sibTrans" presStyleLbl="node1" presStyleIdx="1" presStyleCnt="5"/>
      <dgm:spPr/>
      <dgm:t>
        <a:bodyPr/>
        <a:lstStyle/>
        <a:p>
          <a:endParaRPr lang="en-US"/>
        </a:p>
      </dgm:t>
    </dgm:pt>
    <dgm:pt modelId="{4B7B3437-B904-4F8B-B6B1-6D1BABD95265}" type="pres">
      <dgm:prSet presAssocID="{0B02CF5D-E912-4DEF-84F7-03C66580514F}" presName="dummy" presStyleCnt="0"/>
      <dgm:spPr/>
    </dgm:pt>
    <dgm:pt modelId="{6A133D84-29DA-4504-B051-36AFAE9E3218}" type="pres">
      <dgm:prSet presAssocID="{0B02CF5D-E912-4DEF-84F7-03C66580514F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BD98E-E8FE-4112-A3F8-510F4E181573}" type="pres">
      <dgm:prSet presAssocID="{CC5288A9-CEC7-4D61-80F1-9693E7C1AF19}" presName="sibTrans" presStyleLbl="node1" presStyleIdx="2" presStyleCnt="5"/>
      <dgm:spPr/>
      <dgm:t>
        <a:bodyPr/>
        <a:lstStyle/>
        <a:p>
          <a:endParaRPr lang="en-US"/>
        </a:p>
      </dgm:t>
    </dgm:pt>
    <dgm:pt modelId="{BE166950-3966-4431-837F-EDE67BC8EB8C}" type="pres">
      <dgm:prSet presAssocID="{067E84F2-E0E5-4366-8E4D-6A08AF1CB87D}" presName="dummy" presStyleCnt="0"/>
      <dgm:spPr/>
    </dgm:pt>
    <dgm:pt modelId="{A16826EC-E0AB-489D-B6B5-F418AE284123}" type="pres">
      <dgm:prSet presAssocID="{067E84F2-E0E5-4366-8E4D-6A08AF1CB87D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5A60C6-F355-4FD6-BEF4-ACAD671F001A}" type="pres">
      <dgm:prSet presAssocID="{C6A93251-AAFD-4A4D-ACAF-6EF4BD2F521D}" presName="sibTrans" presStyleLbl="node1" presStyleIdx="3" presStyleCnt="5"/>
      <dgm:spPr/>
      <dgm:t>
        <a:bodyPr/>
        <a:lstStyle/>
        <a:p>
          <a:endParaRPr lang="en-US"/>
        </a:p>
      </dgm:t>
    </dgm:pt>
    <dgm:pt modelId="{365F548A-4D7E-4805-BBD5-8057ACA56895}" type="pres">
      <dgm:prSet presAssocID="{AD260D1D-1848-4320-A6DE-5163F203EB87}" presName="dummy" presStyleCnt="0"/>
      <dgm:spPr/>
    </dgm:pt>
    <dgm:pt modelId="{9D7659E4-BB3D-4899-8924-64B384B56BF5}" type="pres">
      <dgm:prSet presAssocID="{AD260D1D-1848-4320-A6DE-5163F203EB87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B682C-25E4-444B-A4CB-017BE5D2C995}" type="pres">
      <dgm:prSet presAssocID="{E23F4906-69D5-484A-A731-9761E2F07B19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547EDF8E-A1C7-834F-90A6-78B7C46AD1CD}" type="presOf" srcId="{0B02CF5D-E912-4DEF-84F7-03C66580514F}" destId="{6A133D84-29DA-4504-B051-36AFAE9E3218}" srcOrd="0" destOrd="0" presId="urn:microsoft.com/office/officeart/2005/8/layout/cycle1"/>
    <dgm:cxn modelId="{C923B5C6-BB80-B048-A13A-44726700E6E9}" type="presOf" srcId="{AD260D1D-1848-4320-A6DE-5163F203EB87}" destId="{9D7659E4-BB3D-4899-8924-64B384B56BF5}" srcOrd="0" destOrd="0" presId="urn:microsoft.com/office/officeart/2005/8/layout/cycle1"/>
    <dgm:cxn modelId="{C0B2BD83-3F27-4054-A384-09A343BF7D44}" srcId="{EA9AECDA-F251-4F41-9217-E7B15C0DE229}" destId="{AD260D1D-1848-4320-A6DE-5163F203EB87}" srcOrd="4" destOrd="0" parTransId="{F20F358B-9B89-41CE-AB51-0E46E65AE27C}" sibTransId="{E23F4906-69D5-484A-A731-9761E2F07B19}"/>
    <dgm:cxn modelId="{9EBA1F47-97B0-4E62-BEC9-5293D6F4ECE8}" srcId="{EA9AECDA-F251-4F41-9217-E7B15C0DE229}" destId="{0B02CF5D-E912-4DEF-84F7-03C66580514F}" srcOrd="2" destOrd="0" parTransId="{2EF7DE07-3C45-4978-8F7C-8B2044B66BEE}" sibTransId="{CC5288A9-CEC7-4D61-80F1-9693E7C1AF19}"/>
    <dgm:cxn modelId="{C8847DFC-98AD-9D48-AA0B-F204A94BC924}" type="presOf" srcId="{067E84F2-E0E5-4366-8E4D-6A08AF1CB87D}" destId="{A16826EC-E0AB-489D-B6B5-F418AE284123}" srcOrd="0" destOrd="0" presId="urn:microsoft.com/office/officeart/2005/8/layout/cycle1"/>
    <dgm:cxn modelId="{243F4AC5-7761-774D-AE3E-194906E5CC00}" type="presOf" srcId="{C6A93251-AAFD-4A4D-ACAF-6EF4BD2F521D}" destId="{925A60C6-F355-4FD6-BEF4-ACAD671F001A}" srcOrd="0" destOrd="0" presId="urn:microsoft.com/office/officeart/2005/8/layout/cycle1"/>
    <dgm:cxn modelId="{1F4B3E07-2629-8849-BBA8-F8F9DF8DDCDC}" type="presOf" srcId="{E23F4906-69D5-484A-A731-9761E2F07B19}" destId="{B02B682C-25E4-444B-A4CB-017BE5D2C995}" srcOrd="0" destOrd="0" presId="urn:microsoft.com/office/officeart/2005/8/layout/cycle1"/>
    <dgm:cxn modelId="{8332C5BD-2D70-4D14-9802-C57349F4B458}" srcId="{EA9AECDA-F251-4F41-9217-E7B15C0DE229}" destId="{9CC5813E-8CF0-4327-9665-99684E737F39}" srcOrd="0" destOrd="0" parTransId="{29C629DC-503D-4FBA-983C-E409C4B82823}" sibTransId="{963A9525-ECFC-43EB-B2A6-F1A36A99A2C3}"/>
    <dgm:cxn modelId="{6F91A28D-5C66-6646-8877-867CE08DB259}" type="presOf" srcId="{9CC5813E-8CF0-4327-9665-99684E737F39}" destId="{28DFADD8-1C8E-4278-AD0F-2A47DAD6CF48}" srcOrd="0" destOrd="0" presId="urn:microsoft.com/office/officeart/2005/8/layout/cycle1"/>
    <dgm:cxn modelId="{4FEA4CDB-3E36-2945-9705-0EDAF147E49A}" type="presOf" srcId="{963A9525-ECFC-43EB-B2A6-F1A36A99A2C3}" destId="{3F8A068D-A75B-46DB-8219-F7EB75B08767}" srcOrd="0" destOrd="0" presId="urn:microsoft.com/office/officeart/2005/8/layout/cycle1"/>
    <dgm:cxn modelId="{AE0324C1-6ED0-1849-8C7A-BF532A671C29}" type="presOf" srcId="{EA9AECDA-F251-4F41-9217-E7B15C0DE229}" destId="{7EDFF521-8281-4777-9601-8AADFD6AEEAE}" srcOrd="0" destOrd="0" presId="urn:microsoft.com/office/officeart/2005/8/layout/cycle1"/>
    <dgm:cxn modelId="{E9AD483D-6E6D-0747-AD66-1D648ED8E1C4}" type="presOf" srcId="{CC5288A9-CEC7-4D61-80F1-9693E7C1AF19}" destId="{810BD98E-E8FE-4112-A3F8-510F4E181573}" srcOrd="0" destOrd="0" presId="urn:microsoft.com/office/officeart/2005/8/layout/cycle1"/>
    <dgm:cxn modelId="{4EDC9F90-304C-4E27-90C4-72D43C20286C}" srcId="{EA9AECDA-F251-4F41-9217-E7B15C0DE229}" destId="{067E84F2-E0E5-4366-8E4D-6A08AF1CB87D}" srcOrd="3" destOrd="0" parTransId="{650B5039-69C2-4499-B540-4A62B080EF6A}" sibTransId="{C6A93251-AAFD-4A4D-ACAF-6EF4BD2F521D}"/>
    <dgm:cxn modelId="{9F51C405-B6B8-F746-9EA9-870383D403FC}" type="presOf" srcId="{1CA35005-93DF-48E2-A739-277183A5375C}" destId="{2DDE6B25-7E03-4FA0-9862-847E28FB4C4E}" srcOrd="0" destOrd="0" presId="urn:microsoft.com/office/officeart/2005/8/layout/cycle1"/>
    <dgm:cxn modelId="{B9E50FCE-CBA9-2E4B-9A47-A594621954D1}" type="presOf" srcId="{FFC449AF-29B0-4553-B0C8-3EB777832415}" destId="{48ADE1C2-7600-4F57-818E-086328E1856E}" srcOrd="0" destOrd="0" presId="urn:microsoft.com/office/officeart/2005/8/layout/cycle1"/>
    <dgm:cxn modelId="{3890AA7D-97A7-4301-9D75-5350156EF1ED}" srcId="{EA9AECDA-F251-4F41-9217-E7B15C0DE229}" destId="{1CA35005-93DF-48E2-A739-277183A5375C}" srcOrd="1" destOrd="0" parTransId="{DB3937E4-1AB2-468F-A517-383EC15CCA7E}" sibTransId="{FFC449AF-29B0-4553-B0C8-3EB777832415}"/>
    <dgm:cxn modelId="{2C4A0323-86F4-064E-996D-B0B9B0850378}" type="presParOf" srcId="{7EDFF521-8281-4777-9601-8AADFD6AEEAE}" destId="{27657CF4-DB2A-4ABA-9D44-4046C76062F4}" srcOrd="0" destOrd="0" presId="urn:microsoft.com/office/officeart/2005/8/layout/cycle1"/>
    <dgm:cxn modelId="{E0AD834F-8E07-DE41-B82A-235064DA0872}" type="presParOf" srcId="{7EDFF521-8281-4777-9601-8AADFD6AEEAE}" destId="{28DFADD8-1C8E-4278-AD0F-2A47DAD6CF48}" srcOrd="1" destOrd="0" presId="urn:microsoft.com/office/officeart/2005/8/layout/cycle1"/>
    <dgm:cxn modelId="{E9320CAD-73E7-E344-A325-8126A53824A8}" type="presParOf" srcId="{7EDFF521-8281-4777-9601-8AADFD6AEEAE}" destId="{3F8A068D-A75B-46DB-8219-F7EB75B08767}" srcOrd="2" destOrd="0" presId="urn:microsoft.com/office/officeart/2005/8/layout/cycle1"/>
    <dgm:cxn modelId="{F74361C2-5DD1-714D-867E-C46CA278DEFA}" type="presParOf" srcId="{7EDFF521-8281-4777-9601-8AADFD6AEEAE}" destId="{CF62606A-C05E-44A4-8DBA-E16436E39943}" srcOrd="3" destOrd="0" presId="urn:microsoft.com/office/officeart/2005/8/layout/cycle1"/>
    <dgm:cxn modelId="{BC2F0CAF-220B-464C-9828-55847A60C802}" type="presParOf" srcId="{7EDFF521-8281-4777-9601-8AADFD6AEEAE}" destId="{2DDE6B25-7E03-4FA0-9862-847E28FB4C4E}" srcOrd="4" destOrd="0" presId="urn:microsoft.com/office/officeart/2005/8/layout/cycle1"/>
    <dgm:cxn modelId="{898A5746-8CD2-AC42-A945-D7FD3CA1C89C}" type="presParOf" srcId="{7EDFF521-8281-4777-9601-8AADFD6AEEAE}" destId="{48ADE1C2-7600-4F57-818E-086328E1856E}" srcOrd="5" destOrd="0" presId="urn:microsoft.com/office/officeart/2005/8/layout/cycle1"/>
    <dgm:cxn modelId="{FEB26ABF-3F28-3545-AA6E-3B64E3E5BC6A}" type="presParOf" srcId="{7EDFF521-8281-4777-9601-8AADFD6AEEAE}" destId="{4B7B3437-B904-4F8B-B6B1-6D1BABD95265}" srcOrd="6" destOrd="0" presId="urn:microsoft.com/office/officeart/2005/8/layout/cycle1"/>
    <dgm:cxn modelId="{E5D15CC8-3578-1843-AC7F-5DAD017FB611}" type="presParOf" srcId="{7EDFF521-8281-4777-9601-8AADFD6AEEAE}" destId="{6A133D84-29DA-4504-B051-36AFAE9E3218}" srcOrd="7" destOrd="0" presId="urn:microsoft.com/office/officeart/2005/8/layout/cycle1"/>
    <dgm:cxn modelId="{88016994-446D-8F48-8578-0FB0E18DB178}" type="presParOf" srcId="{7EDFF521-8281-4777-9601-8AADFD6AEEAE}" destId="{810BD98E-E8FE-4112-A3F8-510F4E181573}" srcOrd="8" destOrd="0" presId="urn:microsoft.com/office/officeart/2005/8/layout/cycle1"/>
    <dgm:cxn modelId="{F764D818-9884-F144-BBBA-9399E30920FA}" type="presParOf" srcId="{7EDFF521-8281-4777-9601-8AADFD6AEEAE}" destId="{BE166950-3966-4431-837F-EDE67BC8EB8C}" srcOrd="9" destOrd="0" presId="urn:microsoft.com/office/officeart/2005/8/layout/cycle1"/>
    <dgm:cxn modelId="{D2EFEECE-D15F-7149-94E9-24BD82FFFD02}" type="presParOf" srcId="{7EDFF521-8281-4777-9601-8AADFD6AEEAE}" destId="{A16826EC-E0AB-489D-B6B5-F418AE284123}" srcOrd="10" destOrd="0" presId="urn:microsoft.com/office/officeart/2005/8/layout/cycle1"/>
    <dgm:cxn modelId="{8506A4B3-A7DC-BF48-BCBD-29BD612FE111}" type="presParOf" srcId="{7EDFF521-8281-4777-9601-8AADFD6AEEAE}" destId="{925A60C6-F355-4FD6-BEF4-ACAD671F001A}" srcOrd="11" destOrd="0" presId="urn:microsoft.com/office/officeart/2005/8/layout/cycle1"/>
    <dgm:cxn modelId="{2AE16526-D64B-8C42-A5DE-5A1988F6B127}" type="presParOf" srcId="{7EDFF521-8281-4777-9601-8AADFD6AEEAE}" destId="{365F548A-4D7E-4805-BBD5-8057ACA56895}" srcOrd="12" destOrd="0" presId="urn:microsoft.com/office/officeart/2005/8/layout/cycle1"/>
    <dgm:cxn modelId="{41876DDC-79C3-B844-84EA-0BEFB6CEF84A}" type="presParOf" srcId="{7EDFF521-8281-4777-9601-8AADFD6AEEAE}" destId="{9D7659E4-BB3D-4899-8924-64B384B56BF5}" srcOrd="13" destOrd="0" presId="urn:microsoft.com/office/officeart/2005/8/layout/cycle1"/>
    <dgm:cxn modelId="{B1CCA8EE-7FB0-9E4D-A832-7975C8274DF1}" type="presParOf" srcId="{7EDFF521-8281-4777-9601-8AADFD6AEEAE}" destId="{B02B682C-25E4-444B-A4CB-017BE5D2C995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F70E9-863E-40AB-8D87-B031A39B44DE}">
      <dsp:nvSpPr>
        <dsp:cNvPr id="0" name=""/>
        <dsp:cNvSpPr/>
      </dsp:nvSpPr>
      <dsp:spPr>
        <a:xfrm>
          <a:off x="1935745" y="329403"/>
          <a:ext cx="4099237" cy="4099237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700" b="1" kern="1200" dirty="0"/>
            <a:t>Shift</a:t>
          </a:r>
        </a:p>
      </dsp:txBody>
      <dsp:txXfrm>
        <a:off x="4164462" y="1085810"/>
        <a:ext cx="1390812" cy="1366412"/>
      </dsp:txXfrm>
    </dsp:sp>
    <dsp:sp modelId="{7B7ED3F7-E484-4415-9A96-993276CBA0F6}">
      <dsp:nvSpPr>
        <dsp:cNvPr id="0" name=""/>
        <dsp:cNvSpPr/>
      </dsp:nvSpPr>
      <dsp:spPr>
        <a:xfrm>
          <a:off x="1724439" y="451404"/>
          <a:ext cx="4099237" cy="4099237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/>
            <a:t>Improve</a:t>
          </a:r>
        </a:p>
      </dsp:txBody>
      <dsp:txXfrm>
        <a:off x="2846849" y="3037828"/>
        <a:ext cx="1854417" cy="1268811"/>
      </dsp:txXfrm>
    </dsp:sp>
    <dsp:sp modelId="{9FDDA121-D19D-475A-A277-36BF009C2292}">
      <dsp:nvSpPr>
        <dsp:cNvPr id="0" name=""/>
        <dsp:cNvSpPr/>
      </dsp:nvSpPr>
      <dsp:spPr>
        <a:xfrm>
          <a:off x="1724439" y="451404"/>
          <a:ext cx="4099237" cy="4099237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/>
            <a:t>Avoid</a:t>
          </a:r>
        </a:p>
      </dsp:txBody>
      <dsp:txXfrm>
        <a:off x="2163643" y="1256611"/>
        <a:ext cx="1390812" cy="1366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FADD8-1C8E-4278-AD0F-2A47DAD6CF48}">
      <dsp:nvSpPr>
        <dsp:cNvPr id="0" name=""/>
        <dsp:cNvSpPr/>
      </dsp:nvSpPr>
      <dsp:spPr>
        <a:xfrm>
          <a:off x="4704665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Car is the primary mode of transport</a:t>
          </a:r>
        </a:p>
      </dsp:txBody>
      <dsp:txXfrm>
        <a:off x="4704665" y="39140"/>
        <a:ext cx="1341437" cy="1341437"/>
      </dsp:txXfrm>
    </dsp:sp>
    <dsp:sp modelId="{3F8A068D-A75B-46DB-8219-F7EB75B08767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E6B25-7E03-4FA0-9862-847E28FB4C4E}">
      <dsp:nvSpPr>
        <dsp:cNvPr id="0" name=""/>
        <dsp:cNvSpPr/>
      </dsp:nvSpPr>
      <dsp:spPr>
        <a:xfrm>
          <a:off x="5515145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Deterrents to cars are politically sensitive</a:t>
          </a:r>
        </a:p>
      </dsp:txBody>
      <dsp:txXfrm>
        <a:off x="5515145" y="2533541"/>
        <a:ext cx="1341437" cy="1341437"/>
      </dsp:txXfrm>
    </dsp:sp>
    <dsp:sp modelId="{48ADE1C2-7600-4F57-818E-086328E1856E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3">
            <a:hueOff val="712051"/>
            <a:satOff val="130"/>
            <a:lumOff val="-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33D84-29DA-4504-B051-36AFAE9E3218}">
      <dsp:nvSpPr>
        <dsp:cNvPr id="0" name=""/>
        <dsp:cNvSpPr/>
      </dsp:nvSpPr>
      <dsp:spPr>
        <a:xfrm>
          <a:off x="3393281" y="4075166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Funding for alternatives is limited</a:t>
          </a:r>
        </a:p>
      </dsp:txBody>
      <dsp:txXfrm>
        <a:off x="3393281" y="4075166"/>
        <a:ext cx="1341437" cy="1341437"/>
      </dsp:txXfrm>
    </dsp:sp>
    <dsp:sp modelId="{810BD98E-E8FE-4112-A3F8-510F4E181573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3">
            <a:hueOff val="1424101"/>
            <a:satOff val="260"/>
            <a:lumOff val="-16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826EC-E0AB-489D-B6B5-F418AE284123}">
      <dsp:nvSpPr>
        <dsp:cNvPr id="0" name=""/>
        <dsp:cNvSpPr/>
      </dsp:nvSpPr>
      <dsp:spPr>
        <a:xfrm>
          <a:off x="1271416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Investment in alternatives is only ever marginal</a:t>
          </a:r>
        </a:p>
      </dsp:txBody>
      <dsp:txXfrm>
        <a:off x="1271416" y="2533541"/>
        <a:ext cx="1341437" cy="1341437"/>
      </dsp:txXfrm>
    </dsp:sp>
    <dsp:sp modelId="{925A60C6-F355-4FD6-BEF4-ACAD671F001A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3">
            <a:hueOff val="2136152"/>
            <a:satOff val="389"/>
            <a:lumOff val="-2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659E4-BB3D-4899-8924-64B384B56BF5}">
      <dsp:nvSpPr>
        <dsp:cNvPr id="0" name=""/>
        <dsp:cNvSpPr/>
      </dsp:nvSpPr>
      <dsp:spPr>
        <a:xfrm>
          <a:off x="2081896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Places with limited services, jobs and travel alternatives</a:t>
          </a:r>
        </a:p>
      </dsp:txBody>
      <dsp:txXfrm>
        <a:off x="2081896" y="39140"/>
        <a:ext cx="1341437" cy="1341437"/>
      </dsp:txXfrm>
    </dsp:sp>
    <dsp:sp modelId="{B02B682C-25E4-444B-A4CB-017BE5D2C995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3">
            <a:hueOff val="2848203"/>
            <a:satOff val="519"/>
            <a:lumOff val="-3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FADD8-1C8E-4278-AD0F-2A47DAD6CF48}">
      <dsp:nvSpPr>
        <dsp:cNvPr id="0" name=""/>
        <dsp:cNvSpPr/>
      </dsp:nvSpPr>
      <dsp:spPr>
        <a:xfrm>
          <a:off x="4704665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Car is the primary mode of transport</a:t>
          </a:r>
        </a:p>
      </dsp:txBody>
      <dsp:txXfrm>
        <a:off x="4704665" y="39140"/>
        <a:ext cx="1341437" cy="1341437"/>
      </dsp:txXfrm>
    </dsp:sp>
    <dsp:sp modelId="{3F8A068D-A75B-46DB-8219-F7EB75B08767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E6B25-7E03-4FA0-9862-847E28FB4C4E}">
      <dsp:nvSpPr>
        <dsp:cNvPr id="0" name=""/>
        <dsp:cNvSpPr/>
      </dsp:nvSpPr>
      <dsp:spPr>
        <a:xfrm>
          <a:off x="5515145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Deterrents to cars are politically sensitive</a:t>
          </a:r>
        </a:p>
      </dsp:txBody>
      <dsp:txXfrm>
        <a:off x="5515145" y="2533541"/>
        <a:ext cx="1341437" cy="1341437"/>
      </dsp:txXfrm>
    </dsp:sp>
    <dsp:sp modelId="{48ADE1C2-7600-4F57-818E-086328E1856E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3">
            <a:hueOff val="712051"/>
            <a:satOff val="130"/>
            <a:lumOff val="-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33D84-29DA-4504-B051-36AFAE9E3218}">
      <dsp:nvSpPr>
        <dsp:cNvPr id="0" name=""/>
        <dsp:cNvSpPr/>
      </dsp:nvSpPr>
      <dsp:spPr>
        <a:xfrm>
          <a:off x="3393281" y="4075166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Funding for alternatives is limited</a:t>
          </a:r>
        </a:p>
      </dsp:txBody>
      <dsp:txXfrm>
        <a:off x="3393281" y="4075166"/>
        <a:ext cx="1341437" cy="1341437"/>
      </dsp:txXfrm>
    </dsp:sp>
    <dsp:sp modelId="{810BD98E-E8FE-4112-A3F8-510F4E181573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3">
            <a:hueOff val="1424101"/>
            <a:satOff val="260"/>
            <a:lumOff val="-16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826EC-E0AB-489D-B6B5-F418AE284123}">
      <dsp:nvSpPr>
        <dsp:cNvPr id="0" name=""/>
        <dsp:cNvSpPr/>
      </dsp:nvSpPr>
      <dsp:spPr>
        <a:xfrm>
          <a:off x="1271416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Investment in alternatives is only ever marginal</a:t>
          </a:r>
        </a:p>
      </dsp:txBody>
      <dsp:txXfrm>
        <a:off x="1271416" y="2533541"/>
        <a:ext cx="1341437" cy="1341437"/>
      </dsp:txXfrm>
    </dsp:sp>
    <dsp:sp modelId="{925A60C6-F355-4FD6-BEF4-ACAD671F001A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3">
            <a:hueOff val="2136152"/>
            <a:satOff val="389"/>
            <a:lumOff val="-24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659E4-BB3D-4899-8924-64B384B56BF5}">
      <dsp:nvSpPr>
        <dsp:cNvPr id="0" name=""/>
        <dsp:cNvSpPr/>
      </dsp:nvSpPr>
      <dsp:spPr>
        <a:xfrm>
          <a:off x="2081896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Places with limited services, jobs and travel alternatives</a:t>
          </a:r>
        </a:p>
      </dsp:txBody>
      <dsp:txXfrm>
        <a:off x="2081896" y="39140"/>
        <a:ext cx="1341437" cy="1341437"/>
      </dsp:txXfrm>
    </dsp:sp>
    <dsp:sp modelId="{B02B682C-25E4-444B-A4CB-017BE5D2C995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3">
            <a:hueOff val="2848203"/>
            <a:satOff val="519"/>
            <a:lumOff val="-3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FADD8-1C8E-4278-AD0F-2A47DAD6CF48}">
      <dsp:nvSpPr>
        <dsp:cNvPr id="0" name=""/>
        <dsp:cNvSpPr/>
      </dsp:nvSpPr>
      <dsp:spPr>
        <a:xfrm>
          <a:off x="4704665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Places become less dependent on cars</a:t>
          </a:r>
        </a:p>
      </dsp:txBody>
      <dsp:txXfrm>
        <a:off x="4704665" y="39140"/>
        <a:ext cx="1341437" cy="1341437"/>
      </dsp:txXfrm>
    </dsp:sp>
    <dsp:sp modelId="{3F8A068D-A75B-46DB-8219-F7EB75B08767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E6B25-7E03-4FA0-9862-847E28FB4C4E}">
      <dsp:nvSpPr>
        <dsp:cNvPr id="0" name=""/>
        <dsp:cNvSpPr/>
      </dsp:nvSpPr>
      <dsp:spPr>
        <a:xfrm>
          <a:off x="5515145" y="2533541"/>
          <a:ext cx="1341437" cy="1341437"/>
        </a:xfrm>
        <a:prstGeom prst="rect">
          <a:avLst/>
        </a:prstGeom>
        <a:noFill/>
        <a:ln>
          <a:solidFill>
            <a:srgbClr val="9F857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/>
            <a:t>Political support to implement deterrents</a:t>
          </a:r>
        </a:p>
      </dsp:txBody>
      <dsp:txXfrm>
        <a:off x="5515145" y="2533541"/>
        <a:ext cx="1341437" cy="1341437"/>
      </dsp:txXfrm>
    </dsp:sp>
    <dsp:sp modelId="{48ADE1C2-7600-4F57-818E-086328E1856E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2">
            <a:hueOff val="1612588"/>
            <a:satOff val="-9395"/>
            <a:lumOff val="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33D84-29DA-4504-B051-36AFAE9E3218}">
      <dsp:nvSpPr>
        <dsp:cNvPr id="0" name=""/>
        <dsp:cNvSpPr/>
      </dsp:nvSpPr>
      <dsp:spPr>
        <a:xfrm>
          <a:off x="3393281" y="4075166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Alternatives are more attractive and funding secured</a:t>
          </a:r>
        </a:p>
      </dsp:txBody>
      <dsp:txXfrm>
        <a:off x="3393281" y="4075166"/>
        <a:ext cx="1341437" cy="1341437"/>
      </dsp:txXfrm>
    </dsp:sp>
    <dsp:sp modelId="{810BD98E-E8FE-4112-A3F8-510F4E181573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2">
            <a:hueOff val="3225176"/>
            <a:satOff val="-18789"/>
            <a:lumOff val="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826EC-E0AB-489D-B6B5-F418AE284123}">
      <dsp:nvSpPr>
        <dsp:cNvPr id="0" name=""/>
        <dsp:cNvSpPr/>
      </dsp:nvSpPr>
      <dsp:spPr>
        <a:xfrm>
          <a:off x="1271416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‘Big Bang’ multi-year investment to deliver real change</a:t>
          </a:r>
        </a:p>
      </dsp:txBody>
      <dsp:txXfrm>
        <a:off x="1271416" y="2533541"/>
        <a:ext cx="1341437" cy="1341437"/>
      </dsp:txXfrm>
    </dsp:sp>
    <dsp:sp modelId="{925A60C6-F355-4FD6-BEF4-ACAD671F001A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2">
            <a:hueOff val="4837764"/>
            <a:satOff val="-28184"/>
            <a:lumOff val="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659E4-BB3D-4899-8924-64B384B56BF5}">
      <dsp:nvSpPr>
        <dsp:cNvPr id="0" name=""/>
        <dsp:cNvSpPr/>
      </dsp:nvSpPr>
      <dsp:spPr>
        <a:xfrm>
          <a:off x="2081896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Ridership / use of alternatives grow</a:t>
          </a:r>
        </a:p>
      </dsp:txBody>
      <dsp:txXfrm>
        <a:off x="2081896" y="39140"/>
        <a:ext cx="1341437" cy="1341437"/>
      </dsp:txXfrm>
    </dsp:sp>
    <dsp:sp modelId="{B02B682C-25E4-444B-A4CB-017BE5D2C995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2">
            <a:hueOff val="6450352"/>
            <a:satOff val="-37578"/>
            <a:lumOff val="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8D59F-84DF-0C4A-A564-05F3AC6AA4FC}" type="datetimeFigureOut">
              <a:rPr lang="en-US" smtClean="0"/>
              <a:t>11/5/20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C607B-BC83-1C44-A501-8F981FF41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8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hyperlink" Target="https://unsplash.com/photos/tNTvX60SN4o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Image source: </a:t>
            </a:r>
            <a:r>
              <a:rPr lang="en-GB" dirty="0" smtClean="0">
                <a:hlinkClick r:id="rId3"/>
              </a:rPr>
              <a:t>https://unsplash.com/photos/tNTvX60SN4o</a:t>
            </a:r>
            <a:endParaRPr lang="en-GB" dirty="0" smtClean="0"/>
          </a:p>
          <a:p>
            <a:endParaRPr lang="en-GB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697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511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2297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8703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387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863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4E268-FE95-4639-82CC-F49C0A0FF505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9415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00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58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91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98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02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97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A66CC-8D93-4773-B756-DFE22E0A14AA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1723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572B9-808C-4305-B5AC-F7BD149C9E6E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099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9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0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5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8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3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8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8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3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91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06800" y="2484000"/>
            <a:ext cx="5039940" cy="153888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5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C233727A-564C-4283-B201-79D309B859C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4140000"/>
            <a:ext cx="385192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800" b="0" i="1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="" xmlns:a16="http://schemas.microsoft.com/office/drawing/2014/main" id="{E6C92280-DBA4-4637-A147-FD741E888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423863"/>
            <a:ext cx="5688012" cy="601027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6" name="Copyright"/>
          <p:cNvSpPr>
            <a:spLocks noGrp="1"/>
          </p:cNvSpPr>
          <p:nvPr>
            <p:ph idx="11"/>
          </p:nvPr>
        </p:nvSpPr>
        <p:spPr>
          <a:xfrm rot="16200000">
            <a:off x="11124364" y="918475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We shape a better world">
            <a:extLst>
              <a:ext uri="{FF2B5EF4-FFF2-40B4-BE49-F238E27FC236}">
                <a16:creationId xmlns="" xmlns:a16="http://schemas.microsoft.com/office/drawing/2014/main" id="{E2738B81-CA14-41E4-88BA-2BEDE206A732}"/>
              </a:ext>
            </a:extLst>
          </p:cNvPr>
          <p:cNvSpPr txBox="1"/>
          <p:nvPr userDrawn="1"/>
        </p:nvSpPr>
        <p:spPr>
          <a:xfrm>
            <a:off x="406800" y="2196000"/>
            <a:ext cx="302433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F05023"/>
                </a:solidFill>
                <a:latin typeface="Times New Roman"/>
                <a:ea typeface="ＭＳ Ｐゴシック"/>
                <a:cs typeface="Arial" panose="020B0604020202020204" pitchFamily="34" charset="0"/>
              </a:rPr>
              <a:t>We shape a better world</a:t>
            </a:r>
          </a:p>
        </p:txBody>
      </p:sp>
      <p:pic>
        <p:nvPicPr>
          <p:cNvPr id="10" name="Logo" descr="FinalArupLogo_White_Scaled_For_PPT_300dpi.pn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409531"/>
            <a:ext cx="1101033" cy="33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3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" descr="FinalArupLogo_White_Scaled_For_PPT_300dpi.png">
            <a:extLst>
              <a:ext uri="{FF2B5EF4-FFF2-40B4-BE49-F238E27FC236}">
                <a16:creationId xmlns="" xmlns:a16="http://schemas.microsoft.com/office/drawing/2014/main" id="{BAF7C993-DA31-40E4-934D-39203156B6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409531"/>
            <a:ext cx="1101033" cy="330310"/>
          </a:xfrm>
          <a:prstGeom prst="rect">
            <a:avLst/>
          </a:prstGeom>
        </p:spPr>
      </p:pic>
      <p:sp>
        <p:nvSpPr>
          <p:cNvPr id="10" name="Sub heading">
            <a:extLst>
              <a:ext uri="{FF2B5EF4-FFF2-40B4-BE49-F238E27FC236}">
                <a16:creationId xmlns="" xmlns:a16="http://schemas.microsoft.com/office/drawing/2014/main" id="{DD040702-6FE4-4202-B454-DF019511D8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4140000"/>
            <a:ext cx="385192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1800" b="0" i="1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">
            <a:extLst>
              <a:ext uri="{FF2B5EF4-FFF2-40B4-BE49-F238E27FC236}">
                <a16:creationId xmlns="" xmlns:a16="http://schemas.microsoft.com/office/drawing/2014/main" id="{5A0579C5-1CEF-4814-BA7C-83867F3B9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484000"/>
            <a:ext cx="7848252" cy="769441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00000"/>
              </a:lnSpc>
              <a:defRPr sz="5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We shape a better world">
            <a:extLst>
              <a:ext uri="{FF2B5EF4-FFF2-40B4-BE49-F238E27FC236}">
                <a16:creationId xmlns="" xmlns:a16="http://schemas.microsoft.com/office/drawing/2014/main" id="{DCCD7BC3-3D38-485E-94BE-652E16843BE9}"/>
              </a:ext>
            </a:extLst>
          </p:cNvPr>
          <p:cNvSpPr txBox="1"/>
          <p:nvPr userDrawn="1"/>
        </p:nvSpPr>
        <p:spPr>
          <a:xfrm>
            <a:off x="407987" y="2196000"/>
            <a:ext cx="302433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F05023"/>
                </a:solidFill>
                <a:latin typeface="Times New Roman"/>
                <a:ea typeface="ＭＳ Ｐゴシック"/>
                <a:cs typeface="Arial" panose="020B0604020202020204" pitchFamily="34" charset="0"/>
              </a:rPr>
              <a:t>We shape a better world</a:t>
            </a:r>
          </a:p>
        </p:txBody>
      </p:sp>
    </p:spTree>
    <p:extLst>
      <p:ext uri="{BB962C8B-B14F-4D97-AF65-F5344CB8AC3E}">
        <p14:creationId xmlns:p14="http://schemas.microsoft.com/office/powerpoint/2010/main" val="406769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 heading">
            <a:extLst>
              <a:ext uri="{FF2B5EF4-FFF2-40B4-BE49-F238E27FC236}">
                <a16:creationId xmlns="" xmlns:a16="http://schemas.microsoft.com/office/drawing/2014/main" id="{33D3F84F-EDA3-4310-8C4D-6D45477EF8C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">
            <a:extLst>
              <a:ext uri="{FF2B5EF4-FFF2-40B4-BE49-F238E27FC236}">
                <a16:creationId xmlns=""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Logo" descr="FinalArupLogo_White_Scaled_For_PPT_300dpi.png">
            <a:extLst>
              <a:ext uri="{FF2B5EF4-FFF2-40B4-BE49-F238E27FC236}">
                <a16:creationId xmlns="" xmlns:a16="http://schemas.microsoft.com/office/drawing/2014/main" id="{2DF4211D-1D40-4C77-8833-59947D4C9D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81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 heading">
            <a:extLst>
              <a:ext uri="{FF2B5EF4-FFF2-40B4-BE49-F238E27FC236}">
                <a16:creationId xmlns="" xmlns:a16="http://schemas.microsoft.com/office/drawing/2014/main" id="{F3F0B6F4-7C8D-487E-9610-9D5DC2C5354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="" xmlns:a16="http://schemas.microsoft.com/office/drawing/2014/main" id="{CD2CAA4B-7CB4-422F-B74E-1328C00E937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171" y="1165225"/>
            <a:ext cx="11376841" cy="52720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B2EE89CC-1FB5-44B9-92A3-39143C6A2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97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 heading">
            <a:extLst>
              <a:ext uri="{FF2B5EF4-FFF2-40B4-BE49-F238E27FC236}">
                <a16:creationId xmlns="" xmlns:a16="http://schemas.microsoft.com/office/drawing/2014/main" id="{DB036BA5-8FF0-4583-BDF4-C9957BEB083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Times New Roman" panose="02020603050405020304" pitchFamily="18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="" xmlns:a16="http://schemas.microsoft.com/office/drawing/2014/main" id="{7DD3A79C-4158-440B-A83D-6332A91AE6F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5999" y="1165225"/>
            <a:ext cx="5688013" cy="52720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B47B934B-CC1A-4111-B75C-F70AEC6D02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1 image (Han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 heading">
            <a:extLst>
              <a:ext uri="{FF2B5EF4-FFF2-40B4-BE49-F238E27FC236}">
                <a16:creationId xmlns="" xmlns:a16="http://schemas.microsoft.com/office/drawing/2014/main" id="{5D862FC6-6773-4774-A388-FADD1579BA5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330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="" xmlns:a16="http://schemas.microsoft.com/office/drawing/2014/main" id="{11CEAD1A-C90B-4F58-BB9D-78B0EDA68DF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7" y="1165225"/>
            <a:ext cx="5688013" cy="527208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440505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2ECF1ADC-AC7B-4447-9538-EB896EE5CD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91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gh Image and 3 x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3302" y="2081753"/>
            <a:ext cx="5136736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">
            <a:extLst>
              <a:ext uri="{FF2B5EF4-FFF2-40B4-BE49-F238E27FC236}">
                <a16:creationId xmlns="" xmlns:a16="http://schemas.microsoft.com/office/drawing/2014/main" id="{CA887423-2863-4746-A2FA-9223CF67CE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613302" y="2484000"/>
            <a:ext cx="5136736" cy="1846659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10" name="Text">
            <a:extLst>
              <a:ext uri="{FF2B5EF4-FFF2-40B4-BE49-F238E27FC236}">
                <a16:creationId xmlns="" xmlns:a16="http://schemas.microsoft.com/office/drawing/2014/main" id="{0EFCCB0F-5E96-4739-B8FD-B6A99B47EA7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613302" y="4653136"/>
            <a:ext cx="5136736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="" xmlns:a16="http://schemas.microsoft.com/office/drawing/2014/main" id="{E4621DFC-6255-4692-91BE-36F7FAAEB4F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6" y="438789"/>
            <a:ext cx="5688013" cy="599852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440505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Logo" descr="FinalArupLogo_White_Scaled_For_PPT_300dpi.png">
            <a:extLst>
              <a:ext uri="{FF2B5EF4-FFF2-40B4-BE49-F238E27FC236}">
                <a16:creationId xmlns="" xmlns:a16="http://schemas.microsoft.com/office/drawing/2014/main" id="{7A20B28A-CEAF-4CA7-958D-FF7D4DA6CA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  <p:sp>
        <p:nvSpPr>
          <p:cNvPr id="12" name="Text">
            <a:extLst>
              <a:ext uri="{FF2B5EF4-FFF2-40B4-BE49-F238E27FC236}">
                <a16:creationId xmlns="" xmlns:a16="http://schemas.microsoft.com/office/drawing/2014/main" id="{795A7882-52A5-42C5-8D94-62496CCCBE9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613302" y="6268670"/>
            <a:ext cx="5136736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1015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gh Image and 2 x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="" xmlns:a16="http://schemas.microsoft.com/office/drawing/2014/main" id="{CA887423-2863-4746-A2FA-9223CF67CE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613302" y="2484000"/>
            <a:ext cx="5136736" cy="1846659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10" name="Text">
            <a:extLst>
              <a:ext uri="{FF2B5EF4-FFF2-40B4-BE49-F238E27FC236}">
                <a16:creationId xmlns="" xmlns:a16="http://schemas.microsoft.com/office/drawing/2014/main" id="{0EFCCB0F-5E96-4739-B8FD-B6A99B47EA7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613302" y="4653136"/>
            <a:ext cx="5136736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="" xmlns:a16="http://schemas.microsoft.com/office/drawing/2014/main" id="{08CBB30B-90BE-47E9-9847-46092E9835C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986" y="438789"/>
            <a:ext cx="5688013" cy="599852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440505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Logo" descr="FinalArupLogo_White_Scaled_For_PPT_300dpi.png">
            <a:extLst>
              <a:ext uri="{FF2B5EF4-FFF2-40B4-BE49-F238E27FC236}">
                <a16:creationId xmlns="" xmlns:a16="http://schemas.microsoft.com/office/drawing/2014/main" id="{F42B7271-ECFD-4882-962B-1027B160F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  <p:sp>
        <p:nvSpPr>
          <p:cNvPr id="7" name="Text">
            <a:extLst>
              <a:ext uri="{FF2B5EF4-FFF2-40B4-BE49-F238E27FC236}">
                <a16:creationId xmlns="" xmlns:a16="http://schemas.microsoft.com/office/drawing/2014/main" id="{86DAFB54-B5F0-4C42-B6A4-FA6E1CC12AC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613302" y="6268670"/>
            <a:ext cx="5136736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bg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6065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="" xmlns:a16="http://schemas.microsoft.com/office/drawing/2014/main" id="{EC9ECA3D-4951-4F58-B6D7-A072D210531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86481" y="1165226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0" name="Picture Placeholder">
            <a:extLst>
              <a:ext uri="{FF2B5EF4-FFF2-40B4-BE49-F238E27FC236}">
                <a16:creationId xmlns="" xmlns:a16="http://schemas.microsoft.com/office/drawing/2014/main" id="{0DC79543-F935-4606-A77C-0BC983152E08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86481" y="3887161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9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11124370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D4A51133-FAF1-40B1-9D0F-7DEDEDFAC71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Logo" descr="FinalArupLogo_White_Scaled_For_PPT_300dpi.png">
            <a:extLst>
              <a:ext uri="{FF2B5EF4-FFF2-40B4-BE49-F238E27FC236}">
                <a16:creationId xmlns="" xmlns:a16="http://schemas.microsoft.com/office/drawing/2014/main" id="{16BEDBEA-05C8-4DF8-942E-6EF83F30A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63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2 images (Han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47274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="" xmlns:a16="http://schemas.microsoft.com/office/drawing/2014/main" id="{705EB305-B03A-4237-A4B4-17A208AA107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07978" y="1165226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2" name="Picture Placeholder">
            <a:extLst>
              <a:ext uri="{FF2B5EF4-FFF2-40B4-BE49-F238E27FC236}">
                <a16:creationId xmlns="" xmlns:a16="http://schemas.microsoft.com/office/drawing/2014/main" id="{82D31E3A-A5BA-4DBD-BB9F-BCA319BEEFC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07978" y="3887161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345873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5345874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3F502446-B377-465D-B942-2D4FE035F21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Logo" descr="FinalArupLogo_White_Scaled_For_PPT_300dpi.png">
            <a:extLst>
              <a:ext uri="{FF2B5EF4-FFF2-40B4-BE49-F238E27FC236}">
                <a16:creationId xmlns="" xmlns:a16="http://schemas.microsoft.com/office/drawing/2014/main" id="{ADB901CF-27A3-4C75-8710-1221B86386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1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2 sma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7489028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="" xmlns:a16="http://schemas.microsoft.com/office/drawing/2014/main" id="{7383343C-2DAA-4EC2-9487-5D018985EA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2220" y="1165226"/>
            <a:ext cx="367179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2" name="Picture Placeholder">
            <a:extLst>
              <a:ext uri="{FF2B5EF4-FFF2-40B4-BE49-F238E27FC236}">
                <a16:creationId xmlns="" xmlns:a16="http://schemas.microsoft.com/office/drawing/2014/main" id="{27018451-6289-4819-B97A-1FCAA3299F1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12220" y="3876528"/>
            <a:ext cx="367179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9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11124370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9E6B59A6-739C-4AF8-94FB-56FCD83937B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Logo" descr="FinalArupLogo_White_Scaled_For_PPT_300dpi.png">
            <a:extLst>
              <a:ext uri="{FF2B5EF4-FFF2-40B4-BE49-F238E27FC236}">
                <a16:creationId xmlns="" xmlns:a16="http://schemas.microsoft.com/office/drawing/2014/main" id="{7BD5ED27-8EA9-4CF2-A428-81205D699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78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3 images/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="" xmlns:a16="http://schemas.microsoft.com/office/drawing/2014/main" id="{DEE80080-985A-4D03-ABC4-72CE0187E5B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86481" y="1165226"/>
            <a:ext cx="5597532" cy="345195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3" name="Picture Placeholder">
            <a:extLst>
              <a:ext uri="{FF2B5EF4-FFF2-40B4-BE49-F238E27FC236}">
                <a16:creationId xmlns="" xmlns:a16="http://schemas.microsoft.com/office/drawing/2014/main" id="{0CF22A90-4999-415C-B505-82C321628F2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86481" y="4790519"/>
            <a:ext cx="2703715" cy="163604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9" name="Picture Placeholder">
            <a:extLst>
              <a:ext uri="{FF2B5EF4-FFF2-40B4-BE49-F238E27FC236}">
                <a16:creationId xmlns="" xmlns:a16="http://schemas.microsoft.com/office/drawing/2014/main" id="{07B5C6CB-0F78-4BCD-93E9-011A2D93E73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067905" y="4790519"/>
            <a:ext cx="2703715" cy="163604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70" y="395753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8230550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pyright">
            <a:extLst>
              <a:ext uri="{FF2B5EF4-FFF2-40B4-BE49-F238E27FC236}">
                <a16:creationId xmlns="" xmlns:a16="http://schemas.microsoft.com/office/drawing/2014/main" id="{3D8AF0EE-C31B-4FFE-BB33-E14B91875FBE}"/>
              </a:ext>
            </a:extLst>
          </p:cNvPr>
          <p:cNvSpPr>
            <a:spLocks noGrp="1"/>
          </p:cNvSpPr>
          <p:nvPr>
            <p:ph idx="22"/>
          </p:nvPr>
        </p:nvSpPr>
        <p:spPr>
          <a:xfrm rot="16200000">
            <a:off x="11119664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Sub heading">
            <a:extLst>
              <a:ext uri="{FF2B5EF4-FFF2-40B4-BE49-F238E27FC236}">
                <a16:creationId xmlns="" xmlns:a16="http://schemas.microsoft.com/office/drawing/2014/main" id="{3A01763E-B46B-4BFB-B437-53B6010514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Logo" descr="FinalArupLogo_White_Scaled_For_PPT_300dpi.png">
            <a:extLst>
              <a:ext uri="{FF2B5EF4-FFF2-40B4-BE49-F238E27FC236}">
                <a16:creationId xmlns="" xmlns:a16="http://schemas.microsoft.com/office/drawing/2014/main" id="{BA1D2A4E-240F-4525-9D4D-6A4421E76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26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="" xmlns:a16="http://schemas.microsoft.com/office/drawing/2014/main" id="{FAB63BFA-5FB8-4C55-82DB-6D2428471B7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01118" y="1165226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22" name="Picture Placeholder">
            <a:extLst>
              <a:ext uri="{FF2B5EF4-FFF2-40B4-BE49-F238E27FC236}">
                <a16:creationId xmlns="" xmlns:a16="http://schemas.microsoft.com/office/drawing/2014/main" id="{36AC4489-58B8-4FC6-882E-E91778E7D3E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01118" y="3887161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7" name="Picture Placeholder">
            <a:extLst>
              <a:ext uri="{FF2B5EF4-FFF2-40B4-BE49-F238E27FC236}">
                <a16:creationId xmlns="" xmlns:a16="http://schemas.microsoft.com/office/drawing/2014/main" id="{4E11B163-9D2F-4897-BF88-92C86F2F615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86481" y="1165226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23" name="Picture Placeholder">
            <a:extLst>
              <a:ext uri="{FF2B5EF4-FFF2-40B4-BE49-F238E27FC236}">
                <a16:creationId xmlns="" xmlns:a16="http://schemas.microsoft.com/office/drawing/2014/main" id="{0C241EBE-E6EB-4DBF-BD48-D1BAD0B11A9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86481" y="3887161"/>
            <a:ext cx="5597532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345870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5345871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="" xmlns:a16="http://schemas.microsoft.com/office/drawing/2014/main" id="{251B7E3A-C109-453C-A139-170B572E3D14}"/>
              </a:ext>
            </a:extLst>
          </p:cNvPr>
          <p:cNvSpPr>
            <a:spLocks noGrp="1"/>
          </p:cNvSpPr>
          <p:nvPr>
            <p:ph idx="22"/>
          </p:nvPr>
        </p:nvSpPr>
        <p:spPr>
          <a:xfrm rot="16200000">
            <a:off x="11124370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pyright">
            <a:extLst>
              <a:ext uri="{FF2B5EF4-FFF2-40B4-BE49-F238E27FC236}">
                <a16:creationId xmlns="" xmlns:a16="http://schemas.microsoft.com/office/drawing/2014/main" id="{86DD66DA-AB19-42BC-96AD-F358A1E98E7D}"/>
              </a:ext>
            </a:extLst>
          </p:cNvPr>
          <p:cNvSpPr>
            <a:spLocks noGrp="1"/>
          </p:cNvSpPr>
          <p:nvPr>
            <p:ph idx="25"/>
          </p:nvPr>
        </p:nvSpPr>
        <p:spPr>
          <a:xfrm rot="16200000">
            <a:off x="11124371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ub heading">
            <a:extLst>
              <a:ext uri="{FF2B5EF4-FFF2-40B4-BE49-F238E27FC236}">
                <a16:creationId xmlns="" xmlns:a16="http://schemas.microsoft.com/office/drawing/2014/main" id="{FA209DF5-C24F-4E07-9785-FA597435DFB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Logo" descr="FinalArupLogo_White_Scaled_For_PPT_300dpi.png">
            <a:extLst>
              <a:ext uri="{FF2B5EF4-FFF2-40B4-BE49-F238E27FC236}">
                <a16:creationId xmlns="" xmlns:a16="http://schemas.microsoft.com/office/drawing/2014/main" id="{706D5E6A-653F-4BC5-9564-70978EF376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94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">
            <a:extLst>
              <a:ext uri="{FF2B5EF4-FFF2-40B4-BE49-F238E27FC236}">
                <a16:creationId xmlns="" xmlns:a16="http://schemas.microsoft.com/office/drawing/2014/main" id="{E3D31FBA-5E78-4829-9003-5D831A9A8F9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07172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9" name="Picture Placeholder">
            <a:extLst>
              <a:ext uri="{FF2B5EF4-FFF2-40B4-BE49-F238E27FC236}">
                <a16:creationId xmlns="" xmlns:a16="http://schemas.microsoft.com/office/drawing/2014/main" id="{383CF038-CB5C-47CA-A8BA-92B2E2D68CD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66791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21" name="Picture Placeholder">
            <a:extLst>
              <a:ext uri="{FF2B5EF4-FFF2-40B4-BE49-F238E27FC236}">
                <a16:creationId xmlns="" xmlns:a16="http://schemas.microsoft.com/office/drawing/2014/main" id="{61F6D702-A26B-4A94-B4AF-522B112D809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105144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30" name="Picture Placeholder">
            <a:extLst>
              <a:ext uri="{FF2B5EF4-FFF2-40B4-BE49-F238E27FC236}">
                <a16:creationId xmlns="" xmlns:a16="http://schemas.microsoft.com/office/drawing/2014/main" id="{1AE03369-CD4D-4CBA-90A9-437FDC6F748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07172" y="3887161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31" name="Picture Placeholder">
            <a:extLst>
              <a:ext uri="{FF2B5EF4-FFF2-40B4-BE49-F238E27FC236}">
                <a16:creationId xmlns="" xmlns:a16="http://schemas.microsoft.com/office/drawing/2014/main" id="{FB1F2F6B-EDEF-42EE-9707-D6DF1FAAFAA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266791" y="3887161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32" name="Picture Placeholder">
            <a:extLst>
              <a:ext uri="{FF2B5EF4-FFF2-40B4-BE49-F238E27FC236}">
                <a16:creationId xmlns="" xmlns:a16="http://schemas.microsoft.com/office/drawing/2014/main" id="{1EB16109-BDDB-4ABF-8C86-3B18DEE9285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105144" y="3887161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3420130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3420126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pyright">
            <a:extLst>
              <a:ext uri="{FF2B5EF4-FFF2-40B4-BE49-F238E27FC236}">
                <a16:creationId xmlns="" xmlns:a16="http://schemas.microsoft.com/office/drawing/2014/main" id="{3CD841A1-6299-4806-BBAA-7391C5565EC9}"/>
              </a:ext>
            </a:extLst>
          </p:cNvPr>
          <p:cNvSpPr>
            <a:spLocks noGrp="1"/>
          </p:cNvSpPr>
          <p:nvPr>
            <p:ph idx="22"/>
          </p:nvPr>
        </p:nvSpPr>
        <p:spPr>
          <a:xfrm rot="16200000">
            <a:off x="7269319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pyright">
            <a:extLst>
              <a:ext uri="{FF2B5EF4-FFF2-40B4-BE49-F238E27FC236}">
                <a16:creationId xmlns="" xmlns:a16="http://schemas.microsoft.com/office/drawing/2014/main" id="{CFFE20F1-05D7-4436-A161-212404580294}"/>
              </a:ext>
            </a:extLst>
          </p:cNvPr>
          <p:cNvSpPr>
            <a:spLocks noGrp="1"/>
          </p:cNvSpPr>
          <p:nvPr>
            <p:ph idx="24"/>
          </p:nvPr>
        </p:nvSpPr>
        <p:spPr>
          <a:xfrm rot="16200000">
            <a:off x="7269315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Copyright">
            <a:extLst>
              <a:ext uri="{FF2B5EF4-FFF2-40B4-BE49-F238E27FC236}">
                <a16:creationId xmlns="" xmlns:a16="http://schemas.microsoft.com/office/drawing/2014/main" id="{7CD34B76-07C9-4ACB-9E87-C84960D72E0F}"/>
              </a:ext>
            </a:extLst>
          </p:cNvPr>
          <p:cNvSpPr>
            <a:spLocks noGrp="1"/>
          </p:cNvSpPr>
          <p:nvPr>
            <p:ph idx="26"/>
          </p:nvPr>
        </p:nvSpPr>
        <p:spPr>
          <a:xfrm rot="16200000">
            <a:off x="11127216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pyright">
            <a:extLst>
              <a:ext uri="{FF2B5EF4-FFF2-40B4-BE49-F238E27FC236}">
                <a16:creationId xmlns="" xmlns:a16="http://schemas.microsoft.com/office/drawing/2014/main" id="{5609870A-1B9B-4C81-87E0-FCFA503650B0}"/>
              </a:ext>
            </a:extLst>
          </p:cNvPr>
          <p:cNvSpPr>
            <a:spLocks noGrp="1"/>
          </p:cNvSpPr>
          <p:nvPr>
            <p:ph idx="28"/>
          </p:nvPr>
        </p:nvSpPr>
        <p:spPr>
          <a:xfrm rot="16200000">
            <a:off x="11127212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Sub heading">
            <a:extLst>
              <a:ext uri="{FF2B5EF4-FFF2-40B4-BE49-F238E27FC236}">
                <a16:creationId xmlns="" xmlns:a16="http://schemas.microsoft.com/office/drawing/2014/main" id="{9C3C5933-E27F-497C-B453-B6BF8DD7AF1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2" name="Logo" descr="FinalArupLogo_White_Scaled_For_PPT_300dpi.png">
            <a:extLst>
              <a:ext uri="{FF2B5EF4-FFF2-40B4-BE49-F238E27FC236}">
                <a16:creationId xmlns="" xmlns:a16="http://schemas.microsoft.com/office/drawing/2014/main" id="{251C156F-8BD4-4DC2-8E4F-6368515BA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740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ase 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">
            <a:extLst>
              <a:ext uri="{FF2B5EF4-FFF2-40B4-BE49-F238E27FC236}">
                <a16:creationId xmlns="" xmlns:a16="http://schemas.microsoft.com/office/drawing/2014/main" id="{6C6319B8-480D-4B69-8AA7-F2BBB97A743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4771473"/>
            <a:ext cx="5594604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">
            <a:extLst>
              <a:ext uri="{FF2B5EF4-FFF2-40B4-BE49-F238E27FC236}">
                <a16:creationId xmlns="" xmlns:a16="http://schemas.microsoft.com/office/drawing/2014/main" id="{270D95D9-F8F3-4DC0-8FEE-1B61AB32F72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172" y="5125826"/>
            <a:ext cx="5594604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">
            <a:extLst>
              <a:ext uri="{FF2B5EF4-FFF2-40B4-BE49-F238E27FC236}">
                <a16:creationId xmlns="" xmlns:a16="http://schemas.microsoft.com/office/drawing/2014/main" id="{69F330E0-EFF2-4E62-A6E5-7BAF907D7FF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189409" y="4771473"/>
            <a:ext cx="5594604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">
            <a:extLst>
              <a:ext uri="{FF2B5EF4-FFF2-40B4-BE49-F238E27FC236}">
                <a16:creationId xmlns="" xmlns:a16="http://schemas.microsoft.com/office/drawing/2014/main" id="{C1F6B1E4-374B-46A3-BF22-E4592341DAD3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6189409" y="5125826"/>
            <a:ext cx="5594604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">
            <a:extLst>
              <a:ext uri="{FF2B5EF4-FFF2-40B4-BE49-F238E27FC236}">
                <a16:creationId xmlns="" xmlns:a16="http://schemas.microsoft.com/office/drawing/2014/main" id="{48F3A05C-A490-4073-A139-77C4A3961F1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07171" y="1165226"/>
            <a:ext cx="5594603" cy="345194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15" name="Picture Placeholder">
            <a:extLst>
              <a:ext uri="{FF2B5EF4-FFF2-40B4-BE49-F238E27FC236}">
                <a16:creationId xmlns="" xmlns:a16="http://schemas.microsoft.com/office/drawing/2014/main" id="{4A564BAF-7404-41AD-93DA-AF87FC4D539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86480" y="1165226"/>
            <a:ext cx="5594603" cy="345194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345871" y="3957529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="" xmlns:a16="http://schemas.microsoft.com/office/drawing/2014/main" id="{251B7E3A-C109-453C-A139-170B572E3D14}"/>
              </a:ext>
            </a:extLst>
          </p:cNvPr>
          <p:cNvSpPr>
            <a:spLocks noGrp="1"/>
          </p:cNvSpPr>
          <p:nvPr>
            <p:ph idx="22"/>
          </p:nvPr>
        </p:nvSpPr>
        <p:spPr>
          <a:xfrm rot="16200000">
            <a:off x="11124371" y="395752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ub heading">
            <a:extLst>
              <a:ext uri="{FF2B5EF4-FFF2-40B4-BE49-F238E27FC236}">
                <a16:creationId xmlns="" xmlns:a16="http://schemas.microsoft.com/office/drawing/2014/main" id="{52ABA4A2-EE59-4B3E-AD27-937F199B05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Logo" descr="FinalArupLogo_White_Scaled_For_PPT_300dpi.png">
            <a:extLst>
              <a:ext uri="{FF2B5EF4-FFF2-40B4-BE49-F238E27FC236}">
                <a16:creationId xmlns="" xmlns:a16="http://schemas.microsoft.com/office/drawing/2014/main" id="{FE9592E3-C728-4E5E-930A-42E6ED43BF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18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ase 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">
            <a:extLst>
              <a:ext uri="{FF2B5EF4-FFF2-40B4-BE49-F238E27FC236}">
                <a16:creationId xmlns="" xmlns:a16="http://schemas.microsoft.com/office/drawing/2014/main" id="{F9A1A931-3D51-477C-9385-21FCD5A662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3927118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">
            <a:extLst>
              <a:ext uri="{FF2B5EF4-FFF2-40B4-BE49-F238E27FC236}">
                <a16:creationId xmlns="" xmlns:a16="http://schemas.microsoft.com/office/drawing/2014/main" id="{E2F65320-1608-43C3-9B23-5D24ACC866B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172" y="4281471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">
            <a:extLst>
              <a:ext uri="{FF2B5EF4-FFF2-40B4-BE49-F238E27FC236}">
                <a16:creationId xmlns="" xmlns:a16="http://schemas.microsoft.com/office/drawing/2014/main" id="{679D03C7-7E7E-4F5D-857D-AB1D212593E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257177" y="3927118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">
            <a:extLst>
              <a:ext uri="{FF2B5EF4-FFF2-40B4-BE49-F238E27FC236}">
                <a16:creationId xmlns="" xmlns:a16="http://schemas.microsoft.com/office/drawing/2014/main" id="{55BDA0B3-BE35-42B7-BF40-3E5159CB2B10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257177" y="4281471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">
            <a:extLst>
              <a:ext uri="{FF2B5EF4-FFF2-40B4-BE49-F238E27FC236}">
                <a16:creationId xmlns="" xmlns:a16="http://schemas.microsoft.com/office/drawing/2014/main" id="{6C3F49BF-6B18-4177-9D0E-76AD8E0176F1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8097657" y="3927118"/>
            <a:ext cx="3686356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">
            <a:extLst>
              <a:ext uri="{FF2B5EF4-FFF2-40B4-BE49-F238E27FC236}">
                <a16:creationId xmlns="" xmlns:a16="http://schemas.microsoft.com/office/drawing/2014/main" id="{5C188B80-CE03-4934-9451-B4FE6F868849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8097657" y="4281471"/>
            <a:ext cx="3686356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Picture Placeholder">
            <a:extLst>
              <a:ext uri="{FF2B5EF4-FFF2-40B4-BE49-F238E27FC236}">
                <a16:creationId xmlns="" xmlns:a16="http://schemas.microsoft.com/office/drawing/2014/main" id="{4A74F4C1-C7BD-4673-90AD-29FAC994DDA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172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33" name="Picture Placeholder">
            <a:extLst>
              <a:ext uri="{FF2B5EF4-FFF2-40B4-BE49-F238E27FC236}">
                <a16:creationId xmlns="" xmlns:a16="http://schemas.microsoft.com/office/drawing/2014/main" id="{BC3332C3-D3DD-4FFE-8FA8-57DA6E7E85A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56158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34" name="Picture Placeholder">
            <a:extLst>
              <a:ext uri="{FF2B5EF4-FFF2-40B4-BE49-F238E27FC236}">
                <a16:creationId xmlns="" xmlns:a16="http://schemas.microsoft.com/office/drawing/2014/main" id="{DDAA6275-1A38-49C1-A555-39E9C90153F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105144" y="1165226"/>
            <a:ext cx="3671788" cy="254603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GB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3420130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Copyright">
            <a:extLst>
              <a:ext uri="{FF2B5EF4-FFF2-40B4-BE49-F238E27FC236}">
                <a16:creationId xmlns="" xmlns:a16="http://schemas.microsoft.com/office/drawing/2014/main" id="{3CD841A1-6299-4806-BBAA-7391C5565EC9}"/>
              </a:ext>
            </a:extLst>
          </p:cNvPr>
          <p:cNvSpPr>
            <a:spLocks noGrp="1"/>
          </p:cNvSpPr>
          <p:nvPr>
            <p:ph idx="22"/>
          </p:nvPr>
        </p:nvSpPr>
        <p:spPr>
          <a:xfrm rot="16200000">
            <a:off x="7269319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Copyright">
            <a:extLst>
              <a:ext uri="{FF2B5EF4-FFF2-40B4-BE49-F238E27FC236}">
                <a16:creationId xmlns="" xmlns:a16="http://schemas.microsoft.com/office/drawing/2014/main" id="{7CD34B76-07C9-4ACB-9E87-C84960D72E0F}"/>
              </a:ext>
            </a:extLst>
          </p:cNvPr>
          <p:cNvSpPr>
            <a:spLocks noGrp="1"/>
          </p:cNvSpPr>
          <p:nvPr>
            <p:ph idx="26"/>
          </p:nvPr>
        </p:nvSpPr>
        <p:spPr>
          <a:xfrm rot="16200000">
            <a:off x="11127216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ub heading">
            <a:extLst>
              <a:ext uri="{FF2B5EF4-FFF2-40B4-BE49-F238E27FC236}">
                <a16:creationId xmlns="" xmlns:a16="http://schemas.microsoft.com/office/drawing/2014/main" id="{61AC3C90-5D1F-41D1-97B0-F72820CA29D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0" name="Logo" descr="FinalArupLogo_White_Scaled_For_PPT_300dpi.png">
            <a:extLst>
              <a:ext uri="{FF2B5EF4-FFF2-40B4-BE49-F238E27FC236}">
                <a16:creationId xmlns="" xmlns:a16="http://schemas.microsoft.com/office/drawing/2014/main" id="{CA6CA181-8627-4AA7-BEB9-E304013C6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61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9C8B4DA4-F7CC-4A15-A510-3346ECF806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73267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">
            <a:extLst>
              <a:ext uri="{FF2B5EF4-FFF2-40B4-BE49-F238E27FC236}">
                <a16:creationId xmlns="" xmlns:a16="http://schemas.microsoft.com/office/drawing/2014/main" id="{BFB47EC8-2B58-46B2-8BAF-F02F59F8ABC2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7172" y="1527620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">
            <a:extLst>
              <a:ext uri="{FF2B5EF4-FFF2-40B4-BE49-F238E27FC236}">
                <a16:creationId xmlns="" xmlns:a16="http://schemas.microsoft.com/office/drawing/2014/main" id="{ECE6922D-874D-4C04-A483-821C01684F2E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257177" y="1173267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">
            <a:extLst>
              <a:ext uri="{FF2B5EF4-FFF2-40B4-BE49-F238E27FC236}">
                <a16:creationId xmlns="" xmlns:a16="http://schemas.microsoft.com/office/drawing/2014/main" id="{43911E5E-A245-4903-A37D-BC0FFA2B5464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4257177" y="1527620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">
            <a:extLst>
              <a:ext uri="{FF2B5EF4-FFF2-40B4-BE49-F238E27FC236}">
                <a16:creationId xmlns="" xmlns:a16="http://schemas.microsoft.com/office/drawing/2014/main" id="{059B0F53-7269-4130-B793-087583B83F3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8097657" y="1173267"/>
            <a:ext cx="3686356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">
            <a:extLst>
              <a:ext uri="{FF2B5EF4-FFF2-40B4-BE49-F238E27FC236}">
                <a16:creationId xmlns="" xmlns:a16="http://schemas.microsoft.com/office/drawing/2014/main" id="{ED5186CE-91F1-40D9-8106-D18E45612DC4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8097657" y="1527620"/>
            <a:ext cx="3686356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">
            <a:extLst>
              <a:ext uri="{FF2B5EF4-FFF2-40B4-BE49-F238E27FC236}">
                <a16:creationId xmlns="" xmlns:a16="http://schemas.microsoft.com/office/drawing/2014/main" id="{A67D8048-A721-4E13-A1B1-7E6752DE5A10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407172" y="3797714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">
            <a:extLst>
              <a:ext uri="{FF2B5EF4-FFF2-40B4-BE49-F238E27FC236}">
                <a16:creationId xmlns="" xmlns:a16="http://schemas.microsoft.com/office/drawing/2014/main" id="{8FBE7606-A419-4E5B-9A2A-CADAF5176708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407172" y="4152067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">
            <a:extLst>
              <a:ext uri="{FF2B5EF4-FFF2-40B4-BE49-F238E27FC236}">
                <a16:creationId xmlns="" xmlns:a16="http://schemas.microsoft.com/office/drawing/2014/main" id="{6ED89A9F-5FF2-42D2-B138-7E083A23845E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4257177" y="3797714"/>
            <a:ext cx="3671788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">
            <a:extLst>
              <a:ext uri="{FF2B5EF4-FFF2-40B4-BE49-F238E27FC236}">
                <a16:creationId xmlns="" xmlns:a16="http://schemas.microsoft.com/office/drawing/2014/main" id="{6BAE62D5-6C2B-4BD4-BF66-1B4B6CDC3288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4257177" y="4152067"/>
            <a:ext cx="3671788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">
            <a:extLst>
              <a:ext uri="{FF2B5EF4-FFF2-40B4-BE49-F238E27FC236}">
                <a16:creationId xmlns="" xmlns:a16="http://schemas.microsoft.com/office/drawing/2014/main" id="{08A2E7EA-359B-46D2-85E0-032417FDF18A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8097657" y="3797714"/>
            <a:ext cx="3686356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">
            <a:extLst>
              <a:ext uri="{FF2B5EF4-FFF2-40B4-BE49-F238E27FC236}">
                <a16:creationId xmlns="" xmlns:a16="http://schemas.microsoft.com/office/drawing/2014/main" id="{3631394D-8B35-4BBC-8678-A47D1927370C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8097657" y="4152067"/>
            <a:ext cx="3686356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Sub heading">
            <a:extLst>
              <a:ext uri="{FF2B5EF4-FFF2-40B4-BE49-F238E27FC236}">
                <a16:creationId xmlns="" xmlns:a16="http://schemas.microsoft.com/office/drawing/2014/main" id="{905F45E1-51BE-478C-9C28-ABDEE80AA67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Logo" descr="FinalArupLogo_White_Scaled_For_PPT_300dpi.png">
            <a:extLst>
              <a:ext uri="{FF2B5EF4-FFF2-40B4-BE49-F238E27FC236}">
                <a16:creationId xmlns="" xmlns:a16="http://schemas.microsoft.com/office/drawing/2014/main" id="{63357E8C-BFB7-40C5-8323-5DD7D2A6B5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261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chart/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">
            <a:extLst>
              <a:ext uri="{FF2B5EF4-FFF2-40B4-BE49-F238E27FC236}">
                <a16:creationId xmlns="" xmlns:a16="http://schemas.microsoft.com/office/drawing/2014/main" id="{A6890720-6796-4F47-B0A1-5FD0C64634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07987" y="1165225"/>
            <a:ext cx="11376025" cy="527208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5EEC22FC-F039-4164-912F-5B7B226F3BC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B661922A-006D-4774-8EBE-DD5BC3CFBF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077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1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Image">
            <a:extLst>
              <a:ext uri="{FF2B5EF4-FFF2-40B4-BE49-F238E27FC236}">
                <a16:creationId xmlns="" xmlns:a16="http://schemas.microsoft.com/office/drawing/2014/main" id="{A6890720-6796-4F47-B0A1-5FD0C64634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95999" y="1165225"/>
            <a:ext cx="5688013" cy="527208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4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4C6A7AE3-8A8F-4198-A8EF-9FE6D8F7F0D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E0F7978D-2F20-48FF-90CC-FBC058D951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86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1 chart (Han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330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Image">
            <a:extLst>
              <a:ext uri="{FF2B5EF4-FFF2-40B4-BE49-F238E27FC236}">
                <a16:creationId xmlns="" xmlns:a16="http://schemas.microsoft.com/office/drawing/2014/main" id="{A6890720-6796-4F47-B0A1-5FD0C64634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12140" y="1165225"/>
            <a:ext cx="5688013" cy="527208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440505" y="5777663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9B4980DD-AF11-476F-8F22-23D7C2F7227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22272E47-0536-4604-8206-447E34C0CD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170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Image">
            <a:extLst>
              <a:ext uri="{FF2B5EF4-FFF2-40B4-BE49-F238E27FC236}">
                <a16:creationId xmlns="" xmlns:a16="http://schemas.microsoft.com/office/drawing/2014/main" id="{43382D07-E113-418A-B768-67CF097BF75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86478" y="1165225"/>
            <a:ext cx="5597535" cy="254603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15" name="Image">
            <a:extLst>
              <a:ext uri="{FF2B5EF4-FFF2-40B4-BE49-F238E27FC236}">
                <a16:creationId xmlns="" xmlns:a16="http://schemas.microsoft.com/office/drawing/2014/main" id="{1BFA4C75-9A80-499D-9EB5-528DC3A48A9C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6186478" y="3865895"/>
            <a:ext cx="5597535" cy="254603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11124369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11124370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ub heading">
            <a:extLst>
              <a:ext uri="{FF2B5EF4-FFF2-40B4-BE49-F238E27FC236}">
                <a16:creationId xmlns="" xmlns:a16="http://schemas.microsoft.com/office/drawing/2014/main" id="{BE1F217F-39D0-4A68-A41A-54793001FB0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Logo" descr="FinalArupLogo_White_Scaled_For_PPT_300dpi.png">
            <a:extLst>
              <a:ext uri="{FF2B5EF4-FFF2-40B4-BE49-F238E27FC236}">
                <a16:creationId xmlns="" xmlns:a16="http://schemas.microsoft.com/office/drawing/2014/main" id="{CE541294-784D-4BFC-AA3E-A5745366FC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72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text + 2 charts (Hand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">
            <a:extLst>
              <a:ext uri="{FF2B5EF4-FFF2-40B4-BE49-F238E27FC236}">
                <a16:creationId xmlns="" xmlns:a16="http://schemas.microsoft.com/office/drawing/2014/main" id="{51257A27-BCB5-4F11-A846-EEFA55876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47274" y="1165225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Image">
            <a:extLst>
              <a:ext uri="{FF2B5EF4-FFF2-40B4-BE49-F238E27FC236}">
                <a16:creationId xmlns="" xmlns:a16="http://schemas.microsoft.com/office/drawing/2014/main" id="{D6CBB22B-36A8-4036-9885-AD13F006E9E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07988" y="1165225"/>
            <a:ext cx="5597535" cy="254603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13" name="Image">
            <a:extLst>
              <a:ext uri="{FF2B5EF4-FFF2-40B4-BE49-F238E27FC236}">
                <a16:creationId xmlns="" xmlns:a16="http://schemas.microsoft.com/office/drawing/2014/main" id="{3DCD2CA5-CAB7-4DB3-96BB-8CE32ADF3454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407988" y="3865895"/>
            <a:ext cx="5597535" cy="2546038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Copyright">
            <a:extLst>
              <a:ext uri="{FF2B5EF4-FFF2-40B4-BE49-F238E27FC236}">
                <a16:creationId xmlns="" xmlns:a16="http://schemas.microsoft.com/office/drawing/2014/main" id="{64D6BF49-BCC5-49E9-B871-51F745DB1438}"/>
              </a:ext>
            </a:extLst>
          </p:cNvPr>
          <p:cNvSpPr>
            <a:spLocks noGrp="1"/>
          </p:cNvSpPr>
          <p:nvPr>
            <p:ph idx="11"/>
          </p:nvPr>
        </p:nvSpPr>
        <p:spPr>
          <a:xfrm rot="16200000">
            <a:off x="5345873" y="3051614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pyright">
            <a:extLst>
              <a:ext uri="{FF2B5EF4-FFF2-40B4-BE49-F238E27FC236}">
                <a16:creationId xmlns="" xmlns:a16="http://schemas.microsoft.com/office/drawing/2014/main" id="{7720ED62-A41E-41FA-A376-C9EA25B53581}"/>
              </a:ext>
            </a:extLst>
          </p:cNvPr>
          <p:cNvSpPr>
            <a:spLocks noGrp="1"/>
          </p:cNvSpPr>
          <p:nvPr>
            <p:ph idx="20"/>
          </p:nvPr>
        </p:nvSpPr>
        <p:spPr>
          <a:xfrm rot="16200000">
            <a:off x="5345874" y="5783718"/>
            <a:ext cx="1154263" cy="165036"/>
          </a:xfrm>
          <a:prstGeom prst="rect">
            <a:avLst/>
          </a:prstGeom>
          <a:noFill/>
        </p:spPr>
        <p:txBody>
          <a:bodyPr wrap="none" lIns="108000" tIns="36000" rIns="108000" bIns="36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600" b="0">
                <a:solidFill>
                  <a:schemeClr val="tx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ub heading">
            <a:extLst>
              <a:ext uri="{FF2B5EF4-FFF2-40B4-BE49-F238E27FC236}">
                <a16:creationId xmlns="" xmlns:a16="http://schemas.microsoft.com/office/drawing/2014/main" id="{548435B3-4E0E-4112-AC6D-F6C1A7C7249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Logo" descr="FinalArupLogo_White_Scaled_For_PPT_300dpi.png">
            <a:extLst>
              <a:ext uri="{FF2B5EF4-FFF2-40B4-BE49-F238E27FC236}">
                <a16:creationId xmlns="" xmlns:a16="http://schemas.microsoft.com/office/drawing/2014/main" id="{B607A8B6-41B3-4121-9224-A044C8C82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42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A6A3786C-9463-4BAC-A999-BFEDD94665B3}"/>
              </a:ext>
            </a:extLst>
          </p:cNvPr>
          <p:cNvCxnSpPr>
            <a:cxnSpLocks/>
          </p:cNvCxnSpPr>
          <p:nvPr userDrawn="1"/>
        </p:nvCxnSpPr>
        <p:spPr>
          <a:xfrm>
            <a:off x="407172" y="2669433"/>
            <a:ext cx="0" cy="24110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9263F29C-80F1-4CA1-8E9E-249E82A4815E}"/>
              </a:ext>
            </a:extLst>
          </p:cNvPr>
          <p:cNvCxnSpPr>
            <a:cxnSpLocks/>
          </p:cNvCxnSpPr>
          <p:nvPr userDrawn="1"/>
        </p:nvCxnSpPr>
        <p:spPr>
          <a:xfrm>
            <a:off x="3359696" y="2669433"/>
            <a:ext cx="0" cy="24110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B640DC7B-096F-4292-8C2A-0EB8F705D9FE}"/>
              </a:ext>
            </a:extLst>
          </p:cNvPr>
          <p:cNvCxnSpPr>
            <a:cxnSpLocks/>
          </p:cNvCxnSpPr>
          <p:nvPr userDrawn="1"/>
        </p:nvCxnSpPr>
        <p:spPr>
          <a:xfrm>
            <a:off x="6312024" y="2669433"/>
            <a:ext cx="0" cy="24110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6F46F641-3EA4-4099-AA73-096997AEEE2B}"/>
              </a:ext>
            </a:extLst>
          </p:cNvPr>
          <p:cNvCxnSpPr>
            <a:cxnSpLocks/>
          </p:cNvCxnSpPr>
          <p:nvPr userDrawn="1"/>
        </p:nvCxnSpPr>
        <p:spPr>
          <a:xfrm>
            <a:off x="9205172" y="2669433"/>
            <a:ext cx="0" cy="24110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">
            <a:extLst>
              <a:ext uri="{FF2B5EF4-FFF2-40B4-BE49-F238E27FC236}">
                <a16:creationId xmlns="" xmlns:a16="http://schemas.microsoft.com/office/drawing/2014/main" id="{6C17C747-6C2C-48D4-98D8-5BACBEC820F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9659" y="2697963"/>
            <a:ext cx="2377990" cy="339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40" name="Text">
            <a:extLst>
              <a:ext uri="{FF2B5EF4-FFF2-40B4-BE49-F238E27FC236}">
                <a16:creationId xmlns="" xmlns:a16="http://schemas.microsoft.com/office/drawing/2014/main" id="{6A7C25F0-1101-4ABC-A086-B10F9113F267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514278" y="3429000"/>
            <a:ext cx="241337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Text">
            <a:extLst>
              <a:ext uri="{FF2B5EF4-FFF2-40B4-BE49-F238E27FC236}">
                <a16:creationId xmlns="" xmlns:a16="http://schemas.microsoft.com/office/drawing/2014/main" id="{F0B7B52B-17C5-478C-B79C-7B9A2C11275E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3466400" y="3429000"/>
            <a:ext cx="241337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4" name="Text">
            <a:extLst>
              <a:ext uri="{FF2B5EF4-FFF2-40B4-BE49-F238E27FC236}">
                <a16:creationId xmlns="" xmlns:a16="http://schemas.microsoft.com/office/drawing/2014/main" id="{9A41E4E0-A9C7-4972-9303-DDADDBF970EB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6421856" y="3429000"/>
            <a:ext cx="241337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">
            <a:extLst>
              <a:ext uri="{FF2B5EF4-FFF2-40B4-BE49-F238E27FC236}">
                <a16:creationId xmlns="" xmlns:a16="http://schemas.microsoft.com/office/drawing/2014/main" id="{5B9D80D0-A6EB-4720-86D9-960831CE89FD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9370643" y="3429000"/>
            <a:ext cx="241337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">
            <a:extLst>
              <a:ext uri="{FF2B5EF4-FFF2-40B4-BE49-F238E27FC236}">
                <a16:creationId xmlns="" xmlns:a16="http://schemas.microsoft.com/office/drawing/2014/main" id="{08AAE288-992E-487E-A2B8-48B3C39676D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462995" y="2697963"/>
            <a:ext cx="2377990" cy="339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51" name="Text">
            <a:extLst>
              <a:ext uri="{FF2B5EF4-FFF2-40B4-BE49-F238E27FC236}">
                <a16:creationId xmlns="" xmlns:a16="http://schemas.microsoft.com/office/drawing/2014/main" id="{EA076D60-3CB8-455D-8CC2-55B21F7EA37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15322" y="2697963"/>
            <a:ext cx="2377990" cy="339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52" name="Text">
            <a:extLst>
              <a:ext uri="{FF2B5EF4-FFF2-40B4-BE49-F238E27FC236}">
                <a16:creationId xmlns="" xmlns:a16="http://schemas.microsoft.com/office/drawing/2014/main" id="{F89CBA38-3C1A-40BB-BEE5-050D45866C9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328658" y="2697963"/>
            <a:ext cx="2377990" cy="339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6" name="Sub heading">
            <a:extLst>
              <a:ext uri="{FF2B5EF4-FFF2-40B4-BE49-F238E27FC236}">
                <a16:creationId xmlns="" xmlns:a16="http://schemas.microsoft.com/office/drawing/2014/main" id="{722FFADF-F2B6-45E5-96D6-06994F6E393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7" name="Logo" descr="FinalArupLogo_White_Scaled_For_PPT_300dpi.png">
            <a:extLst>
              <a:ext uri="{FF2B5EF4-FFF2-40B4-BE49-F238E27FC236}">
                <a16:creationId xmlns="" xmlns:a16="http://schemas.microsoft.com/office/drawing/2014/main" id="{0AE00C59-7EDF-47E1-929E-FA904BD61F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261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ople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">
            <a:extLst>
              <a:ext uri="{FF2B5EF4-FFF2-40B4-BE49-F238E27FC236}">
                <a16:creationId xmlns="" xmlns:a16="http://schemas.microsoft.com/office/drawing/2014/main" id="{F9A1A931-3D51-477C-9385-21FCD5A662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2708920"/>
            <a:ext cx="2736500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">
            <a:extLst>
              <a:ext uri="{FF2B5EF4-FFF2-40B4-BE49-F238E27FC236}">
                <a16:creationId xmlns="" xmlns:a16="http://schemas.microsoft.com/office/drawing/2014/main" id="{CE7807C9-156C-47C3-8FCB-9BEF63307E52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172" y="2952112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5" name="Text">
            <a:extLst>
              <a:ext uri="{FF2B5EF4-FFF2-40B4-BE49-F238E27FC236}">
                <a16:creationId xmlns="" xmlns:a16="http://schemas.microsoft.com/office/drawing/2014/main" id="{FEA76747-6A25-45E6-BAEF-486F370A4DB5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407172" y="3428999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">
            <a:extLst>
              <a:ext uri="{FF2B5EF4-FFF2-40B4-BE49-F238E27FC236}">
                <a16:creationId xmlns="" xmlns:a16="http://schemas.microsoft.com/office/drawing/2014/main" id="{1C1D80A9-9C6E-48F4-A867-4AD2BD869CB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306014" y="2708920"/>
            <a:ext cx="2736500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5" name="Text">
            <a:extLst>
              <a:ext uri="{FF2B5EF4-FFF2-40B4-BE49-F238E27FC236}">
                <a16:creationId xmlns="" xmlns:a16="http://schemas.microsoft.com/office/drawing/2014/main" id="{47493FE0-5BCA-4CF6-9819-3B817E344BBA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306014" y="2952112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9" name="Text">
            <a:extLst>
              <a:ext uri="{FF2B5EF4-FFF2-40B4-BE49-F238E27FC236}">
                <a16:creationId xmlns="" xmlns:a16="http://schemas.microsoft.com/office/drawing/2014/main" id="{61BA7D29-751F-4E57-9971-926C33C755C7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3295084" y="3429000"/>
            <a:ext cx="2747430" cy="215443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">
            <a:extLst>
              <a:ext uri="{FF2B5EF4-FFF2-40B4-BE49-F238E27FC236}">
                <a16:creationId xmlns="" xmlns:a16="http://schemas.microsoft.com/office/drawing/2014/main" id="{1989A431-13E6-40ED-AA8D-3820DA433915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185401" y="2708920"/>
            <a:ext cx="2736500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4" name="Text">
            <a:extLst>
              <a:ext uri="{FF2B5EF4-FFF2-40B4-BE49-F238E27FC236}">
                <a16:creationId xmlns="" xmlns:a16="http://schemas.microsoft.com/office/drawing/2014/main" id="{DED013A4-50CB-4AA4-AA4F-A315F9E33624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185401" y="2952112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34" name="Text">
            <a:extLst>
              <a:ext uri="{FF2B5EF4-FFF2-40B4-BE49-F238E27FC236}">
                <a16:creationId xmlns="" xmlns:a16="http://schemas.microsoft.com/office/drawing/2014/main" id="{59C6A734-4921-4FA9-A9A3-B237856A8F94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6138270" y="3428999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">
            <a:extLst>
              <a:ext uri="{FF2B5EF4-FFF2-40B4-BE49-F238E27FC236}">
                <a16:creationId xmlns="" xmlns:a16="http://schemas.microsoft.com/office/drawing/2014/main" id="{D0F2AE9A-1033-4E9D-BD02-C8A0215E5EF1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9064788" y="2708920"/>
            <a:ext cx="2736500" cy="246221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6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8" name="Text">
            <a:extLst>
              <a:ext uri="{FF2B5EF4-FFF2-40B4-BE49-F238E27FC236}">
                <a16:creationId xmlns="" xmlns:a16="http://schemas.microsoft.com/office/drawing/2014/main" id="{3B35C101-3934-4F71-9ADE-60E019FE5B50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064788" y="2952112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35" name="Text">
            <a:extLst>
              <a:ext uri="{FF2B5EF4-FFF2-40B4-BE49-F238E27FC236}">
                <a16:creationId xmlns="" xmlns:a16="http://schemas.microsoft.com/office/drawing/2014/main" id="{E3739ADA-A8BE-4C04-994D-D4925A5D9608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9026182" y="3429000"/>
            <a:ext cx="2747430" cy="215443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  <a:tabLst/>
              <a:defRPr sz="1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">
            <a:extLst>
              <a:ext uri="{FF2B5EF4-FFF2-40B4-BE49-F238E27FC236}">
                <a16:creationId xmlns="" xmlns:a16="http://schemas.microsoft.com/office/drawing/2014/main" id="{3681734E-6F65-4E17-AEFD-9F539FFDFA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7172" y="1165226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1" name="Picture Placeholder">
            <a:extLst>
              <a:ext uri="{FF2B5EF4-FFF2-40B4-BE49-F238E27FC236}">
                <a16:creationId xmlns="" xmlns:a16="http://schemas.microsoft.com/office/drawing/2014/main" id="{EDC3A58C-18EB-429F-8310-17BCDDC32A6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299228" y="1165226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2" name="Picture Placeholder">
            <a:extLst>
              <a:ext uri="{FF2B5EF4-FFF2-40B4-BE49-F238E27FC236}">
                <a16:creationId xmlns="" xmlns:a16="http://schemas.microsoft.com/office/drawing/2014/main" id="{F3D96530-4EC7-4DB2-B552-D78E6272EFF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180651" y="1165226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3" name="Picture Placeholder">
            <a:extLst>
              <a:ext uri="{FF2B5EF4-FFF2-40B4-BE49-F238E27FC236}">
                <a16:creationId xmlns="" xmlns:a16="http://schemas.microsoft.com/office/drawing/2014/main" id="{AB4E786A-8C08-4084-9525-2C06398A86D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9072707" y="1165226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20" name="Sub heading">
            <a:extLst>
              <a:ext uri="{FF2B5EF4-FFF2-40B4-BE49-F238E27FC236}">
                <a16:creationId xmlns="" xmlns:a16="http://schemas.microsoft.com/office/drawing/2014/main" id="{85731C02-8528-496C-A628-26EA04DFE82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1" name="Logo" descr="FinalArupLogo_White_Scaled_For_PPT_300dpi.png">
            <a:extLst>
              <a:ext uri="{FF2B5EF4-FFF2-40B4-BE49-F238E27FC236}">
                <a16:creationId xmlns="" xmlns:a16="http://schemas.microsoft.com/office/drawing/2014/main" id="{D29B4D2E-8652-4E5C-A945-5751A50682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04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eople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">
            <a:extLst>
              <a:ext uri="{FF2B5EF4-FFF2-40B4-BE49-F238E27FC236}">
                <a16:creationId xmlns="" xmlns:a16="http://schemas.microsoft.com/office/drawing/2014/main" id="{F9A1A931-3D51-477C-9385-21FCD5A662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3446158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1" name="Text">
            <a:extLst>
              <a:ext uri="{FF2B5EF4-FFF2-40B4-BE49-F238E27FC236}">
                <a16:creationId xmlns="" xmlns:a16="http://schemas.microsoft.com/office/drawing/2014/main" id="{CE7807C9-156C-47C3-8FCB-9BEF63307E52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07172" y="3689350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13" name="Text">
            <a:extLst>
              <a:ext uri="{FF2B5EF4-FFF2-40B4-BE49-F238E27FC236}">
                <a16:creationId xmlns="" xmlns:a16="http://schemas.microsoft.com/office/drawing/2014/main" id="{1C1D80A9-9C6E-48F4-A867-4AD2BD869CB6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306014" y="3446158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5" name="Text">
            <a:extLst>
              <a:ext uri="{FF2B5EF4-FFF2-40B4-BE49-F238E27FC236}">
                <a16:creationId xmlns="" xmlns:a16="http://schemas.microsoft.com/office/drawing/2014/main" id="{47493FE0-5BCA-4CF6-9819-3B817E344BBA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306014" y="3689350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2" name="Text">
            <a:extLst>
              <a:ext uri="{FF2B5EF4-FFF2-40B4-BE49-F238E27FC236}">
                <a16:creationId xmlns="" xmlns:a16="http://schemas.microsoft.com/office/drawing/2014/main" id="{1989A431-13E6-40ED-AA8D-3820DA433915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185401" y="3446158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4" name="Text">
            <a:extLst>
              <a:ext uri="{FF2B5EF4-FFF2-40B4-BE49-F238E27FC236}">
                <a16:creationId xmlns="" xmlns:a16="http://schemas.microsoft.com/office/drawing/2014/main" id="{DED013A4-50CB-4AA4-AA4F-A315F9E33624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6185401" y="3689350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6" name="Text">
            <a:extLst>
              <a:ext uri="{FF2B5EF4-FFF2-40B4-BE49-F238E27FC236}">
                <a16:creationId xmlns="" xmlns:a16="http://schemas.microsoft.com/office/drawing/2014/main" id="{D0F2AE9A-1033-4E9D-BD02-C8A0215E5EF1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9064788" y="3446158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8" name="Text">
            <a:extLst>
              <a:ext uri="{FF2B5EF4-FFF2-40B4-BE49-F238E27FC236}">
                <a16:creationId xmlns="" xmlns:a16="http://schemas.microsoft.com/office/drawing/2014/main" id="{3B35C101-3934-4F71-9ADE-60E019FE5B50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064788" y="3689350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0" name="Text">
            <a:extLst>
              <a:ext uri="{FF2B5EF4-FFF2-40B4-BE49-F238E27FC236}">
                <a16:creationId xmlns="" xmlns:a16="http://schemas.microsoft.com/office/drawing/2014/main" id="{E368CEA7-9808-485A-B525-F58ACA311AFC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407172" y="5712703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1" name="Text">
            <a:extLst>
              <a:ext uri="{FF2B5EF4-FFF2-40B4-BE49-F238E27FC236}">
                <a16:creationId xmlns="" xmlns:a16="http://schemas.microsoft.com/office/drawing/2014/main" id="{EC9F4A30-E2B5-4085-87A4-4497AF495424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407172" y="5955895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3" name="Text">
            <a:extLst>
              <a:ext uri="{FF2B5EF4-FFF2-40B4-BE49-F238E27FC236}">
                <a16:creationId xmlns="" xmlns:a16="http://schemas.microsoft.com/office/drawing/2014/main" id="{5E0F30D1-5465-4F69-93CA-9B3BA831140B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06014" y="5712703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4" name="Text">
            <a:extLst>
              <a:ext uri="{FF2B5EF4-FFF2-40B4-BE49-F238E27FC236}">
                <a16:creationId xmlns="" xmlns:a16="http://schemas.microsoft.com/office/drawing/2014/main" id="{63012208-2FB2-4B88-B3F1-A04DD6D03A17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06014" y="5955895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6" name="Text">
            <a:extLst>
              <a:ext uri="{FF2B5EF4-FFF2-40B4-BE49-F238E27FC236}">
                <a16:creationId xmlns="" xmlns:a16="http://schemas.microsoft.com/office/drawing/2014/main" id="{57C7F5A1-6C03-428A-A020-3DA17859C3C2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6185401" y="5712703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47" name="Text">
            <a:extLst>
              <a:ext uri="{FF2B5EF4-FFF2-40B4-BE49-F238E27FC236}">
                <a16:creationId xmlns="" xmlns:a16="http://schemas.microsoft.com/office/drawing/2014/main" id="{83254E84-FAE1-4009-B408-07144C67C04B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6185401" y="5955895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49" name="Text">
            <a:extLst>
              <a:ext uri="{FF2B5EF4-FFF2-40B4-BE49-F238E27FC236}">
                <a16:creationId xmlns="" xmlns:a16="http://schemas.microsoft.com/office/drawing/2014/main" id="{1F307EFB-55F5-4C4C-93DF-53C721973187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9064788" y="5712703"/>
            <a:ext cx="2736500" cy="215444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400" b="0">
                <a:solidFill>
                  <a:schemeClr val="accent2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50" name="Text">
            <a:extLst>
              <a:ext uri="{FF2B5EF4-FFF2-40B4-BE49-F238E27FC236}">
                <a16:creationId xmlns="" xmlns:a16="http://schemas.microsoft.com/office/drawing/2014/main" id="{53AF78A9-B681-4B78-9014-0EA4BF412039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064788" y="5955895"/>
            <a:ext cx="2736500" cy="18466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1200" b="0" i="1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52" name="Text">
            <a:extLst>
              <a:ext uri="{FF2B5EF4-FFF2-40B4-BE49-F238E27FC236}">
                <a16:creationId xmlns="" xmlns:a16="http://schemas.microsoft.com/office/drawing/2014/main" id="{D3199CFA-EA4C-47D9-A0C7-9793C3862225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407172" y="1165225"/>
            <a:ext cx="7489028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">
            <a:extLst>
              <a:ext uri="{FF2B5EF4-FFF2-40B4-BE49-F238E27FC236}">
                <a16:creationId xmlns="" xmlns:a16="http://schemas.microsoft.com/office/drawing/2014/main" id="{02E0E299-A2B1-4653-ABF2-44D6C597D4D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409" y="1896391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1" name="Picture Placeholder">
            <a:extLst>
              <a:ext uri="{FF2B5EF4-FFF2-40B4-BE49-F238E27FC236}">
                <a16:creationId xmlns="" xmlns:a16="http://schemas.microsoft.com/office/drawing/2014/main" id="{92A16F16-E70B-48BD-A17B-A41B2329844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312465" y="1896391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2" name="Picture Placeholder">
            <a:extLst>
              <a:ext uri="{FF2B5EF4-FFF2-40B4-BE49-F238E27FC236}">
                <a16:creationId xmlns="" xmlns:a16="http://schemas.microsoft.com/office/drawing/2014/main" id="{DF587689-1FC1-4AA7-AF77-5F5815ED488E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193888" y="1896391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3" name="Picture Placeholder">
            <a:extLst>
              <a:ext uri="{FF2B5EF4-FFF2-40B4-BE49-F238E27FC236}">
                <a16:creationId xmlns="" xmlns:a16="http://schemas.microsoft.com/office/drawing/2014/main" id="{AB02222A-E050-4505-A7FE-02B793448C7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9085944" y="1896391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4" name="Picture Placeholder">
            <a:extLst>
              <a:ext uri="{FF2B5EF4-FFF2-40B4-BE49-F238E27FC236}">
                <a16:creationId xmlns="" xmlns:a16="http://schemas.microsoft.com/office/drawing/2014/main" id="{61FD857B-137C-4E41-A06E-34C0C6C12CFF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07988" y="4164652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5" name="Picture Placeholder">
            <a:extLst>
              <a:ext uri="{FF2B5EF4-FFF2-40B4-BE49-F238E27FC236}">
                <a16:creationId xmlns="" xmlns:a16="http://schemas.microsoft.com/office/drawing/2014/main" id="{4D93344D-4A0D-47FD-9D81-EBA8FE4F7C4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00044" y="4164652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6" name="Picture Placeholder">
            <a:extLst>
              <a:ext uri="{FF2B5EF4-FFF2-40B4-BE49-F238E27FC236}">
                <a16:creationId xmlns="" xmlns:a16="http://schemas.microsoft.com/office/drawing/2014/main" id="{A0AA5E7C-2398-49AD-B725-AB1E151CC76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181467" y="4164652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37" name="Picture Placeholder">
            <a:extLst>
              <a:ext uri="{FF2B5EF4-FFF2-40B4-BE49-F238E27FC236}">
                <a16:creationId xmlns="" xmlns:a16="http://schemas.microsoft.com/office/drawing/2014/main" id="{C25B0C15-4135-4027-8D3C-3288E9E15C1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073523" y="4164652"/>
            <a:ext cx="1079500" cy="132766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29" name="Sub heading">
            <a:extLst>
              <a:ext uri="{FF2B5EF4-FFF2-40B4-BE49-F238E27FC236}">
                <a16:creationId xmlns="" xmlns:a16="http://schemas.microsoft.com/office/drawing/2014/main" id="{33A3E5EC-41A0-4EAE-BFE0-947D32505A0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8" name="Logo" descr="FinalArupLogo_White_Scaled_For_PPT_300dpi.png">
            <a:extLst>
              <a:ext uri="{FF2B5EF4-FFF2-40B4-BE49-F238E27FC236}">
                <a16:creationId xmlns="" xmlns:a16="http://schemas.microsoft.com/office/drawing/2014/main" id="{75934CA4-4F04-4FAA-AA1F-78A3F0EE5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356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">
            <a:extLst>
              <a:ext uri="{FF2B5EF4-FFF2-40B4-BE49-F238E27FC236}">
                <a16:creationId xmlns=""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7273004" cy="677108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400" b="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ub heading">
            <a:extLst>
              <a:ext uri="{FF2B5EF4-FFF2-40B4-BE49-F238E27FC236}">
                <a16:creationId xmlns="" xmlns:a16="http://schemas.microsoft.com/office/drawing/2014/main" id="{DB2ED11C-3F88-4100-B33A-89A11742E09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Logo" descr="FinalArupLogo_White_Scaled_For_PPT_300dpi.png">
            <a:extLst>
              <a:ext uri="{FF2B5EF4-FFF2-40B4-BE49-F238E27FC236}">
                <a16:creationId xmlns="" xmlns:a16="http://schemas.microsoft.com/office/drawing/2014/main" id="{21246488-D039-4910-8CEC-99F41DF2EF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12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">
            <a:extLst>
              <a:ext uri="{FF2B5EF4-FFF2-40B4-BE49-F238E27FC236}">
                <a16:creationId xmlns="" xmlns:a16="http://schemas.microsoft.com/office/drawing/2014/main" id="{9FA60212-D845-4B0B-87D3-24C349E86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172" y="1165225"/>
            <a:ext cx="7273004" cy="677108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4400" b="0">
                <a:solidFill>
                  <a:schemeClr val="bg1"/>
                </a:solidFill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="" xmlns:a16="http://schemas.microsoft.com/office/drawing/2014/main" id="{0E08DC7D-AA7D-4548-9DB9-6E7C5ABD5514}"/>
              </a:ext>
            </a:extLst>
          </p:cNvPr>
          <p:cNvSpPr txBox="1">
            <a:spLocks/>
          </p:cNvSpPr>
          <p:nvPr userDrawn="1"/>
        </p:nvSpPr>
        <p:spPr>
          <a:xfrm>
            <a:off x="10416480" y="6437313"/>
            <a:ext cx="1367533" cy="4206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2000" b="0" i="0" kern="120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09">
              <a:defRPr/>
            </a:pPr>
            <a:fld id="{91D568E7-61F5-D04E-995D-81EF41C01A2A}" type="slidenum">
              <a:rPr lang="en-GB" sz="1000" smtClean="0">
                <a:solidFill>
                  <a:srgbClr val="FFFFFF"/>
                </a:solidFill>
              </a:rPr>
              <a:pPr defTabSz="1828709">
                <a:defRPr/>
              </a:pPr>
              <a:t>‹#›</a:t>
            </a:fld>
            <a:endParaRPr lang="en-GB" sz="1000" dirty="0">
              <a:solidFill>
                <a:srgbClr val="FFFFFF"/>
              </a:solidFill>
            </a:endParaRPr>
          </a:p>
        </p:txBody>
      </p:sp>
      <p:sp>
        <p:nvSpPr>
          <p:cNvPr id="6" name="Sub heading">
            <a:extLst>
              <a:ext uri="{FF2B5EF4-FFF2-40B4-BE49-F238E27FC236}">
                <a16:creationId xmlns="" xmlns:a16="http://schemas.microsoft.com/office/drawing/2014/main" id="{73FE039C-9AD4-4D15-A52D-E1E1DD05F5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07988" y="374172"/>
            <a:ext cx="58560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266700" indent="-266700">
              <a:lnSpc>
                <a:spcPct val="100000"/>
              </a:lnSpc>
              <a:spcBef>
                <a:spcPts val="140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Logo" descr="FinalArupLogo_White_Scaled_For_PPT_300dpi.png">
            <a:extLst>
              <a:ext uri="{FF2B5EF4-FFF2-40B4-BE49-F238E27FC236}">
                <a16:creationId xmlns="" xmlns:a16="http://schemas.microsoft.com/office/drawing/2014/main" id="{E529D28D-6E9C-4079-AB53-75BB8794BD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10989844" y="423863"/>
            <a:ext cx="794169" cy="23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84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e shape a better world">
            <a:extLst>
              <a:ext uri="{FF2B5EF4-FFF2-40B4-BE49-F238E27FC236}">
                <a16:creationId xmlns="" xmlns:a16="http://schemas.microsoft.com/office/drawing/2014/main" id="{B5C61AAA-52E3-49A4-BA30-6261B7A25982}"/>
              </a:ext>
            </a:extLst>
          </p:cNvPr>
          <p:cNvSpPr txBox="1"/>
          <p:nvPr userDrawn="1"/>
        </p:nvSpPr>
        <p:spPr>
          <a:xfrm>
            <a:off x="407988" y="2791961"/>
            <a:ext cx="3024336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rgbClr val="F05023"/>
                </a:solidFill>
                <a:latin typeface="Times New Roman"/>
                <a:ea typeface="ＭＳ Ｐゴシック"/>
                <a:cs typeface="Arial" panose="020B0604020202020204" pitchFamily="34" charset="0"/>
              </a:rPr>
              <a:t>We shape a better world</a:t>
            </a:r>
          </a:p>
        </p:txBody>
      </p:sp>
      <p:pic>
        <p:nvPicPr>
          <p:cNvPr id="5" name="Logo" descr="FinalArupLogo_White_Scaled_For_PPT_300dpi.png">
            <a:extLst>
              <a:ext uri="{FF2B5EF4-FFF2-40B4-BE49-F238E27FC236}">
                <a16:creationId xmlns="" xmlns:a16="http://schemas.microsoft.com/office/drawing/2014/main" id="{2063B730-D7FA-4810-A2A1-90538FD112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409531"/>
            <a:ext cx="1101033" cy="3303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1585C2E-1F54-485C-A41F-297BC32076E6}"/>
              </a:ext>
            </a:extLst>
          </p:cNvPr>
          <p:cNvSpPr/>
          <p:nvPr userDrawn="1"/>
        </p:nvSpPr>
        <p:spPr>
          <a:xfrm>
            <a:off x="407988" y="3212976"/>
            <a:ext cx="6003246" cy="7694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50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Thank you &amp; questions</a:t>
            </a:r>
            <a:endParaRPr lang="en-GB" sz="50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483464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up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 descr="C:\Visual identity\DesignersPack_2July2010\ArupBrandElements\Logo\ArupLogo2010_k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-100000"/>
          </a:blip>
          <a:srcRect/>
          <a:stretch>
            <a:fillRect/>
          </a:stretch>
        </p:blipFill>
        <p:spPr bwMode="auto">
          <a:xfrm>
            <a:off x="4885426" y="2996953"/>
            <a:ext cx="2421148" cy="7324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75571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746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col text + 1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">
            <a:extLst>
              <a:ext uri="{FF2B5EF4-FFF2-40B4-BE49-F238E27FC236}">
                <a16:creationId xmlns="" xmlns:a16="http://schemas.microsoft.com/office/drawing/2014/main" id="{A6890720-6796-4F47-B0A1-5FD0C64634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95999" y="1449691"/>
            <a:ext cx="5688013" cy="4987621"/>
          </a:xfrm>
          <a:prstGeom prst="rect">
            <a:avLst/>
          </a:prstGeom>
          <a:noFill/>
        </p:spPr>
        <p:txBody>
          <a:bodyPr wrap="square" lIns="144000" tIns="72000" rIns="144000" b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itchFamily="34" charset="0"/>
              <a:buNone/>
              <a:tabLst/>
              <a:defRPr sz="2000" b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2925" indent="-276225">
              <a:lnSpc>
                <a:spcPts val="25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2pPr>
            <a:lvl3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3pPr>
            <a:lvl4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/>
            </a:lvl4pPr>
            <a:lvl5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b="0" baseline="0"/>
            </a:lvl5pPr>
            <a:lvl6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>
              <a:lnSpc>
                <a:spcPts val="2300"/>
              </a:lnSpc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 lvl="0"/>
            <a:endParaRPr lang="en-US"/>
          </a:p>
        </p:txBody>
      </p:sp>
      <p:sp>
        <p:nvSpPr>
          <p:cNvPr id="24" name="Text Placeholder 5">
            <a:extLst>
              <a:ext uri="{FF2B5EF4-FFF2-40B4-BE49-F238E27FC236}">
                <a16:creationId xmlns="" xmlns:a16="http://schemas.microsoft.com/office/drawing/2014/main" id="{D5972642-C858-1F40-952C-7A150F6CC6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6400" y="2832394"/>
            <a:ext cx="5496689" cy="6833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en-US"/>
              <a:t>Main text to go here</a:t>
            </a:r>
            <a:endParaRPr lang="en-GB"/>
          </a:p>
        </p:txBody>
      </p:sp>
      <p:sp>
        <p:nvSpPr>
          <p:cNvPr id="25" name="Text Placeholder 5">
            <a:extLst>
              <a:ext uri="{FF2B5EF4-FFF2-40B4-BE49-F238E27FC236}">
                <a16:creationId xmlns="" xmlns:a16="http://schemas.microsoft.com/office/drawing/2014/main" id="{2C6BB047-C0D9-3141-9C99-6FF1F198AB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7988" y="1461369"/>
            <a:ext cx="5496689" cy="6833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defRPr sz="2400" b="1"/>
            </a:lvl1pPr>
          </a:lstStyle>
          <a:p>
            <a:pPr lvl="0"/>
            <a:r>
              <a:rPr lang="en-US"/>
              <a:t>Intro text goes here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="" xmlns:a16="http://schemas.microsoft.com/office/drawing/2014/main" id="{2F2797BC-98C0-D947-9127-DE9070E6FFF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400" y="2144712"/>
            <a:ext cx="5495155" cy="6833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defRPr sz="2200" b="1">
                <a:solidFill>
                  <a:srgbClr val="E4003A"/>
                </a:solidFill>
              </a:defRPr>
            </a:lvl1pPr>
          </a:lstStyle>
          <a:p>
            <a:pPr lvl="0"/>
            <a:r>
              <a:rPr lang="en-US"/>
              <a:t>HEADING 1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="" xmlns:a16="http://schemas.microsoft.com/office/drawing/2014/main" id="{3D32814A-F0D5-B24F-9A78-96C9A8880A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7988" y="3516313"/>
            <a:ext cx="5495155" cy="1449387"/>
          </a:xfrm>
          <a:prstGeom prst="rect">
            <a:avLst/>
          </a:prstGeom>
        </p:spPr>
        <p:txBody>
          <a:bodyPr lIns="0" rIns="0"/>
          <a:lstStyle>
            <a:lvl1pPr marL="457200" indent="-457200">
              <a:lnSpc>
                <a:spcPct val="100000"/>
              </a:lnSpc>
              <a:buClr>
                <a:schemeClr val="bg2"/>
              </a:buClr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GB"/>
              <a:t>Bullet point</a:t>
            </a:r>
          </a:p>
          <a:p>
            <a:pPr lvl="0"/>
            <a:r>
              <a:rPr lang="en-GB"/>
              <a:t>Bullet point</a:t>
            </a:r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="" xmlns:a16="http://schemas.microsoft.com/office/drawing/2014/main" id="{32094DE0-3688-4A4E-ACAC-ADB0BD994A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988" y="434367"/>
            <a:ext cx="4642679" cy="4905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defRPr sz="3200" b="1"/>
            </a:lvl1pPr>
          </a:lstStyle>
          <a:p>
            <a:pPr lvl="0"/>
            <a:r>
              <a:rPr lang="en-US"/>
              <a:t>ENTER PAGE TITLE</a:t>
            </a:r>
          </a:p>
        </p:txBody>
      </p:sp>
    </p:spTree>
    <p:extLst>
      <p:ext uri="{BB962C8B-B14F-4D97-AF65-F5344CB8AC3E}">
        <p14:creationId xmlns:p14="http://schemas.microsoft.com/office/powerpoint/2010/main" val="24236015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:3 Arup 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2482" y="252000"/>
            <a:ext cx="10862177" cy="4713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ts val="3400"/>
              </a:lnSpc>
              <a:spcBef>
                <a:spcPts val="0"/>
              </a:spcBef>
              <a:defRPr sz="3200">
                <a:solidFill>
                  <a:schemeClr val="accent2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247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314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7896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57537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38001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28523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49870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21359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1878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8380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38379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22912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99A385-522B-4E12-8E8E-B53041822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320687A-0CFC-4306-A7B0-1E9AFA171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FE3E66-C408-43F3-823F-B9AD7434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A4F0D5-672C-423C-A23F-F2390D13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9BC30B-D604-4F6C-A359-8794056B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91685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7C3457-6ACC-428B-BF23-17142179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310245-B90A-4C2A-95C4-99A7ADFF0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D019818-F30C-4FB1-A3FD-103EB6DB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2E4E6C-B930-40D8-BCC9-FC9E748A9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9C87CA-0D61-4DFB-A57F-3ABB1111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3049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F47618-A4C9-4822-9CD2-08492378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E0AA82-5988-4D32-9CC3-BBFB48A26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C1416B-47DE-48BC-BE84-FCA25838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5AF382-723D-4A37-A594-352CDCFD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3CBDA1-10B1-4D63-B96B-EF6E8CB0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20196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CF454-61F1-455F-9B3E-93ED2F5F9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71EDF1-C380-4083-8364-020D2914D3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0BB9866-14D9-4A33-B220-6B8E66F3E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A05862-6C4C-44C9-BCE4-14434095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ED24DD-E640-44BE-B6C8-54F5F9CE7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F64EE1-E4C0-4FF8-A1F0-E50F9E19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0791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1FAF84-7D7C-4B4D-9363-1485972F8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E248BA0-5071-42A2-9A08-16052C984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4EED76C-75A0-408D-B5DA-15C19574C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58E370E-AFF7-4E87-B760-753ED1FD9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BCA79C6-1176-44FA-91F1-AA22E0306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983A72A-8E05-4BFA-89C9-94CCD571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1DA4768-33A3-441E-B977-9A5E18FD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173BA04-6C6E-4528-B37C-07BFF68C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1068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CE3549-823D-4055-B84F-C635BF9C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7CE8357-34B3-4F6C-AE4B-39CFFA04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E4F9FC7-99C2-4D36-9840-588837743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D749EF-2AB5-48EE-B7F7-3AE5C23C2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2660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4B73179-8B80-476E-A40E-0B8E2959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D5E6908-34B7-4199-A276-C211B2F3A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C4A418F-4FB4-4CD5-B8D9-731F138A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3110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93B798-B223-4059-9AE3-0FD28C9DA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D68F03-2AC4-41C4-83EA-8E7C9FAF3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5E0AB8F-9556-4ED0-BF28-5882C4DB4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C2342E-9D5F-48EA-88B5-AE03B7C7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95C3CD-4DD6-4E3D-B6EE-A0EF26C4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682D3D-D430-4484-91F3-1D42BA59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66222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6F419E-F5AD-4E84-9D4C-D87EE221C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34F3EE-DD98-4C47-A937-AF37663EF2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C576B1F-668E-4B52-9B20-C85FBE5EC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7A07733-A3E9-4C3C-BBC3-2C0672AB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A6DFA6-9E88-471C-963D-2D252E276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B57302-F78F-4A45-8C6C-B1D6E3D8D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72462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EE1100-206C-41B4-A804-7330622D5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6B011AA-D578-4FF1-A0B1-15049993B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11145F-AE35-495F-9DE3-633F9D3A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3E20B9-F5AE-49EB-954E-E68B47E1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D8DFCA-D47D-4AA5-BD0D-D7C3DBD5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62664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8FF863-BBE6-41D4-8837-6CC19CAE01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421C44C-334A-4A97-BC16-3C633A416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3E6FF9-31A9-41F0-9E54-1E3ADDA1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152675-7251-4B18-98C3-DD401072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CE63C-5FC5-455F-86D6-075721B8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15026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7D8A82-0AEE-4784-9268-D8C63C50B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159808E-6E3B-4F89-8AF2-7F21D5174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3F9F2DF-0D4F-4993-A85F-BA2F4A71D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CA24266-6A54-4425-94B6-51572FB7A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542CDBE-0675-44FE-9631-57682754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76420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F4B35E-009E-44E1-A7DF-0887581D7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72D346-78EC-40B2-8145-3696E8BDA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82E2A7-36B0-4BE4-BAA7-46C39CAC9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FF51FCA-114A-487B-B08F-B35AC74E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80477A-F843-4602-8EA2-F689B930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37855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856FC6-F537-4A1A-85F0-4089DF44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C29D3BA-D929-4C17-BE42-A5FA22D1C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0DA95F8-9262-480A-B0A9-0F6F392B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85F070-8A33-40F3-BA23-B6B9957E7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B1642D-3788-4641-985A-9218762E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5935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C0D1D2-4F79-4B0D-947A-0E04EA9BE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20F0B0-E51F-4F6A-8888-A8F0D1104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0B8CB9C-FE1A-440F-B994-953914E36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8AF7FFB-7DE4-48D1-BE80-52B6CC930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9B94F1A-A324-49DD-B5A3-D536A2B36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3BD3BE5-DFBB-4511-8504-5913D6F2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19989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132F2B-94D9-4569-B890-6A02EFD1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87E8ED-F9E9-42B6-A0E7-E4314AD2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F096E0-F363-485B-827F-AC33B4A64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EB9A7E6-6A59-4F52-B26C-F6C1446DE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D103A8E-33BE-42C5-BD9E-EE1BE05CC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148DD0C2-AC98-413B-803D-05F953B0C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B9442C3-A0A2-456D-9A46-D372B7142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2AAD1D5-7BD7-4CEB-ADCC-995DB964A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09752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C8D4E0-E952-4ED8-A0D4-126331AC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2BDBC40-5420-41F3-B367-5AC96D71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3BBE294-05CC-4E9A-AC81-1694DE03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8068860-C7FA-4A1A-9D42-95A32F11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9052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6C18A8A-A3F3-4B72-8564-DCD3C6504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D39D339-8D20-454B-BCB0-DC1461FC4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4E19CD1-7907-456F-BF59-B6FF9825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79489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5CE1FE-75FE-44DB-BB79-7EBA61FBC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C462432-C365-4017-95DE-44FC61810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CEF32F7-0A25-45B5-AF68-83D2652BE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2B742E6-2251-4FE3-A1D4-B3CA6437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1CB9DA4-7B2F-4B4D-8EC6-9C51605E7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66F4F20-EEE9-40FE-BCDC-A66CBF98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59508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E3C92B-2D95-419A-9363-456E023AE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44B6FEE-B634-4A4A-AA6C-202DDC7F4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1074023-5C9A-4837-873D-679A2EF99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1D338CC-B1E5-450A-9C64-8DF48CD7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79147FD-F196-41C2-928F-C1C48944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34EE5D-4C18-4A7B-9118-ED0B4DE9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85549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203D79-7F62-478E-B298-E304B958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DD4D80C-C9B0-45E4-B27E-A5B0B5F52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75D1A4E-A325-467C-A971-3E58062D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A358AA-7DFB-473C-84AC-906C0073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0A34ABB-A27F-4CB6-9A8D-86E358FCB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50327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AE0D8E9-6A65-4948-A7B6-F17FF0F0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1E4D4F0-C0FA-409E-9E69-2D967B221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0C135A-3196-44FB-AD1A-520FBD359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0D3914-4924-494F-BB84-85CB9F84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D5F45AD-12B0-4C30-A009-75DF6D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420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30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43.xml"/><Relationship Id="rId9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32136-154D-8E49-9F0F-8D035B85AE6F}" type="datetimeFigureOut">
              <a:rPr lang="en-US" smtClean="0"/>
              <a:t>11/5/20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056C-9350-3E4B-911C-FCF80EDBF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>
            <a:extLst>
              <a:ext uri="{FF2B5EF4-FFF2-40B4-BE49-F238E27FC236}">
                <a16:creationId xmlns="" xmlns:a16="http://schemas.microsoft.com/office/drawing/2014/main" id="{27F7B8A6-0A42-4012-93E3-8011659C6DAE}"/>
              </a:ext>
            </a:extLst>
          </p:cNvPr>
          <p:cNvSpPr txBox="1">
            <a:spLocks/>
          </p:cNvSpPr>
          <p:nvPr userDrawn="1"/>
        </p:nvSpPr>
        <p:spPr>
          <a:xfrm>
            <a:off x="10416480" y="6437313"/>
            <a:ext cx="1367533" cy="4206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2000" b="0" i="0" kern="1200">
                <a:solidFill>
                  <a:srgbClr val="000000"/>
                </a:solidFill>
                <a:latin typeface="Times" charset="0"/>
                <a:ea typeface="Times" charset="0"/>
                <a:cs typeface="Times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09">
              <a:defRPr/>
            </a:pPr>
            <a:fld id="{91D568E7-61F5-D04E-995D-81EF41C01A2A}" type="slidenum">
              <a:rPr lang="en-GB" sz="1000" smtClean="0"/>
              <a:pPr defTabSz="1828709">
                <a:defRPr/>
              </a:pPr>
              <a:t>‹#›</a:t>
            </a:fld>
            <a:endParaRPr lang="en-GB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hf hd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4000" b="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imes New Roman" pitchFamily="-10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-105" charset="0"/>
        </a:defRPr>
      </a:lvl9pPr>
    </p:titleStyle>
    <p:bodyStyle>
      <a:lvl1pPr marL="361950" marR="0" indent="-361950" algn="l" defTabSz="914400" rtl="0" eaLnBrk="1" fontAlgn="base" latinLnBrk="0" hangingPunct="1">
        <a:lnSpc>
          <a:spcPts val="2900"/>
        </a:lnSpc>
        <a:spcBef>
          <a:spcPct val="50000"/>
        </a:spcBef>
        <a:spcAft>
          <a:spcPct val="0"/>
        </a:spcAft>
        <a:buClr>
          <a:srgbClr val="D22D7D"/>
        </a:buClr>
        <a:buSzTx/>
        <a:buFont typeface="Wingdings" pitchFamily="2" charset="2"/>
        <a:buNone/>
        <a:tabLst/>
        <a:defRPr sz="2400" b="0">
          <a:solidFill>
            <a:srgbClr val="000000"/>
          </a:solidFill>
          <a:latin typeface="+mn-lt"/>
          <a:ea typeface="+mn-ea"/>
          <a:cs typeface="Arial"/>
        </a:defRPr>
      </a:lvl1pPr>
      <a:lvl2pPr marL="265113" marR="0" indent="-265113" algn="l" defTabSz="914400" rtl="0" eaLnBrk="1" fontAlgn="base" latinLnBrk="0" hangingPunct="1">
        <a:lnSpc>
          <a:spcPts val="25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400" b="0">
          <a:solidFill>
            <a:srgbClr val="000000"/>
          </a:solidFill>
          <a:latin typeface="+mn-lt"/>
          <a:ea typeface="+mn-ea"/>
          <a:cs typeface="Arial"/>
        </a:defRPr>
      </a:lvl2pPr>
      <a:lvl3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3pPr>
      <a:lvl4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4pPr>
      <a:lvl5pPr marL="534988" marR="0" indent="-269875" algn="l" defTabSz="914400" rtl="0" eaLnBrk="1" fontAlgn="base" latinLnBrk="0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SzTx/>
        <a:buFont typeface="Times New Roman" pitchFamily="18" charset="0"/>
        <a:buChar char="-"/>
        <a:tabLst/>
        <a:defRPr sz="2200">
          <a:solidFill>
            <a:srgbClr val="000000"/>
          </a:solidFill>
          <a:latin typeface="+mn-lt"/>
          <a:ea typeface="+mn-ea"/>
          <a:cs typeface="Arial"/>
        </a:defRPr>
      </a:lvl5pPr>
      <a:lvl6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6pPr>
      <a:lvl7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7pPr>
      <a:lvl8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8pPr>
      <a:lvl9pPr marL="538163" indent="-273050" algn="l" rtl="0" eaLnBrk="1" fontAlgn="base" hangingPunct="1">
        <a:lnSpc>
          <a:spcPts val="2300"/>
        </a:lnSpc>
        <a:spcBef>
          <a:spcPct val="10000"/>
        </a:spcBef>
        <a:spcAft>
          <a:spcPct val="0"/>
        </a:spcAft>
        <a:buClr>
          <a:schemeClr val="accent5"/>
        </a:buClr>
        <a:buFont typeface="Lucida Grande" pitchFamily="-105" charset="0"/>
        <a:buChar char="-"/>
        <a:defRPr sz="2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orient="horz" pos="4055" userDrawn="1">
          <p15:clr>
            <a:srgbClr val="F26B43"/>
          </p15:clr>
        </p15:guide>
        <p15:guide id="5" pos="257" userDrawn="1">
          <p15:clr>
            <a:srgbClr val="F26B43"/>
          </p15:clr>
        </p15:guide>
        <p15:guide id="6" orient="horz" pos="267" userDrawn="1">
          <p15:clr>
            <a:srgbClr val="F26B43"/>
          </p15:clr>
        </p15:guide>
        <p15:guide id="7" orient="horz" pos="734" userDrawn="1">
          <p15:clr>
            <a:srgbClr val="F26B43"/>
          </p15:clr>
        </p15:guide>
        <p15:guide id="8" orient="horz" pos="239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32136-154D-8E49-9F0F-8D035B85AE6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11/5/20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8056C-9350-3E4B-911C-FCF80EDBFE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91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AFCD8A3-D4D4-4DAF-8B31-82A8A9799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A7F84D4-0F60-4FEC-9E7F-CFB9A1B15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6177CF-B96D-42EF-B870-758709E57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723B6-6908-4869-BF40-28E205D0D008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274C51B-AAB9-4561-B09C-0469B56C1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6AEEA45-E074-4AB5-A015-4E4BAFB292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9EDEE-1E76-45E5-B7B6-CC73C77E5E54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7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69C1217-9CE8-483C-B22F-0EBBD0FB8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89F8E1-37B8-454E-A215-14EF84B71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B302C89-0A69-4246-B975-EF8E2B873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09525-B009-44C2-8FD8-936091AC7A73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05/11/2020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36DEC7-AF2E-49C2-9904-7B2449E0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0D33ED7-7E74-442D-B26C-EFC70E98A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7511D-320A-4AFB-9DEB-088DD399B30C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70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4.jf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hyperlink" Target="mailto:i.Philips@leeds.ac.uk" TargetMode="External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hyperlink" Target="https://covid19transas.org/" TargetMode="External"/><Relationship Id="rId5" Type="http://schemas.openxmlformats.org/officeDocument/2006/relationships/image" Target="../media/image13.png"/><Relationship Id="rId6" Type="http://schemas.openxmlformats.org/officeDocument/2006/relationships/image" Target="../media/image14.jpe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hyperlink" Target="mailto:l.v.brown@leeds.ac.u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hyperlink" Target="mailto:L.V.Brown@leeds.ac.uk" TargetMode="External"/><Relationship Id="rId5" Type="http://schemas.openxmlformats.org/officeDocument/2006/relationships/hyperlink" Target="https://covid19transas.org/outputs/findings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png"/><Relationship Id="rId3" Type="http://schemas.openxmlformats.org/officeDocument/2006/relationships/hyperlink" Target="https://www.dailymail.co.uk/tvshowbiz/article-8488365/Go-like-wind-Hollywood-icon-Dame-Olivia-Havilland-riding-bike-age-104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up.com/perspectives/publications/research/section/cycling-for-everyone-a-guide-for-inclusive-cycling-in-cities-and-towns" TargetMode="External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susan.claris@arup.com" TargetMode="External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2" Type="http://schemas.openxmlformats.org/officeDocument/2006/relationships/hyperlink" Target="https://www.arup.com/expertise/industry/walking-and-cycling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0.png"/><Relationship Id="rId3" Type="http://schemas.openxmlformats.org/officeDocument/2006/relationships/image" Target="../media/image4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2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svg"/><Relationship Id="rId12" Type="http://schemas.openxmlformats.org/officeDocument/2006/relationships/image" Target="../media/image42.png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6.png"/><Relationship Id="rId3" Type="http://schemas.openxmlformats.org/officeDocument/2006/relationships/image" Target="../media/image8.svg"/><Relationship Id="rId4" Type="http://schemas.openxmlformats.org/officeDocument/2006/relationships/image" Target="../media/image47.png"/><Relationship Id="rId5" Type="http://schemas.openxmlformats.org/officeDocument/2006/relationships/image" Target="../media/image10.svg"/><Relationship Id="rId6" Type="http://schemas.openxmlformats.org/officeDocument/2006/relationships/image" Target="../media/image48.png"/><Relationship Id="rId7" Type="http://schemas.openxmlformats.org/officeDocument/2006/relationships/image" Target="../media/image12.svg"/><Relationship Id="rId8" Type="http://schemas.openxmlformats.org/officeDocument/2006/relationships/image" Target="../media/image49.png"/><Relationship Id="rId9" Type="http://schemas.openxmlformats.org/officeDocument/2006/relationships/image" Target="../media/image14.svg"/><Relationship Id="rId10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Relationship Id="rId3" Type="http://schemas.openxmlformats.org/officeDocument/2006/relationships/chart" Target="../charts/char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72.xml"/><Relationship Id="rId3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4" Type="http://schemas.openxmlformats.org/officeDocument/2006/relationships/image" Target="../media/image42.png"/><Relationship Id="rId5" Type="http://schemas.openxmlformats.org/officeDocument/2006/relationships/image" Target="../media/image52.tiff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7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tiff"/><Relationship Id="rId5" Type="http://schemas.openxmlformats.org/officeDocument/2006/relationships/image" Target="../media/image42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7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55.png"/><Relationship Id="rId3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Relationship Id="rId3" Type="http://schemas.openxmlformats.org/officeDocument/2006/relationships/chart" Target="../charts/char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hyperlink" Target="mailto:info@cityscience.com" TargetMode="External"/><Relationship Id="rId5" Type="http://schemas.openxmlformats.org/officeDocument/2006/relationships/hyperlink" Target="mailto:loa@cityscience.com" TargetMode="External"/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image" Target="../media/image42.png"/><Relationship Id="rId3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4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1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38063"/>
            <a:ext cx="10515600" cy="333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solidFill>
                  <a:schemeClr val="bg1"/>
                </a:solidFill>
                <a:latin typeface="Futura Book"/>
                <a:cs typeface="Futura Book"/>
              </a:rPr>
              <a:t>APPGCW Investing in cycling and walking to achieve net zero</a:t>
            </a:r>
          </a:p>
        </p:txBody>
      </p:sp>
    </p:spTree>
    <p:extLst>
      <p:ext uri="{BB962C8B-B14F-4D97-AF65-F5344CB8AC3E}">
        <p14:creationId xmlns:p14="http://schemas.microsoft.com/office/powerpoint/2010/main" val="317838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ndor LINKS LIVE Widescreen Ident-72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9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38063"/>
            <a:ext cx="10515600" cy="333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solidFill>
                  <a:schemeClr val="bg1"/>
                </a:solidFill>
                <a:latin typeface="Futura Book"/>
                <a:cs typeface="Futura Book"/>
              </a:rPr>
              <a:t>APPGCW Investing in cycling and walking to achieve net zero</a:t>
            </a:r>
          </a:p>
        </p:txBody>
      </p:sp>
    </p:spTree>
    <p:extLst>
      <p:ext uri="{BB962C8B-B14F-4D97-AF65-F5344CB8AC3E}">
        <p14:creationId xmlns:p14="http://schemas.microsoft.com/office/powerpoint/2010/main" val="5650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Chair: </a:t>
            </a: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b="1" dirty="0" err="1" smtClean="0">
                <a:solidFill>
                  <a:schemeClr val="bg1"/>
                </a:solidFill>
                <a:latin typeface="Futura Book"/>
                <a:cs typeface="Futura Book"/>
              </a:rPr>
              <a:t>Selaine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Saxby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MP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Co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-Chair, All Party Cycling and Walking Group</a:t>
            </a:r>
          </a:p>
        </p:txBody>
      </p:sp>
    </p:spTree>
    <p:extLst>
      <p:ext uri="{BB962C8B-B14F-4D97-AF65-F5344CB8AC3E}">
        <p14:creationId xmlns:p14="http://schemas.microsoft.com/office/powerpoint/2010/main" val="66766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55087"/>
            <a:ext cx="10515600" cy="137340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Futura Book"/>
                <a:cs typeface="Futura Book"/>
              </a:rPr>
              <a:t>Chair: </a:t>
            </a:r>
            <a:r>
              <a:rPr lang="en-US" sz="2400" dirty="0" smtClean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2400" b="1" dirty="0" err="1" smtClean="0">
                <a:solidFill>
                  <a:schemeClr val="bg1"/>
                </a:solidFill>
                <a:latin typeface="Futura Book"/>
                <a:cs typeface="Futura Book"/>
              </a:rPr>
              <a:t>Selaine</a:t>
            </a:r>
            <a:r>
              <a:rPr lang="en-US" sz="2400" b="1" dirty="0" smtClean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Futura Book"/>
                <a:cs typeface="Futura Book"/>
              </a:rPr>
              <a:t>Saxby </a:t>
            </a:r>
            <a:r>
              <a:rPr lang="en-US" sz="2400" b="1" dirty="0" smtClean="0">
                <a:solidFill>
                  <a:schemeClr val="bg1"/>
                </a:solidFill>
                <a:latin typeface="Futura Book"/>
                <a:cs typeface="Futura Book"/>
              </a:rPr>
              <a:t>MP</a:t>
            </a:r>
            <a:r>
              <a:rPr lang="en-US" sz="24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2400" dirty="0" smtClean="0">
                <a:solidFill>
                  <a:schemeClr val="bg1"/>
                </a:solidFill>
                <a:latin typeface="Futura Book"/>
                <a:cs typeface="Futura Book"/>
              </a:rPr>
              <a:t>Co</a:t>
            </a:r>
            <a:r>
              <a:rPr lang="en-US" sz="2400" dirty="0">
                <a:solidFill>
                  <a:schemeClr val="bg1"/>
                </a:solidFill>
                <a:latin typeface="Futura Book"/>
                <a:cs typeface="Futura Book"/>
              </a:rPr>
              <a:t>-Chair, All Party Cycling and Walking Group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441845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Ian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Philips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Senior Research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Fellow, Institute for Transport Studies, University of Leeds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96353" y="4428631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Llinos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Brown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Research Fellow, Institute for Transport Studies, University of Leeds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82974" y="437792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Susan Claris,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Transport Planner, </a:t>
            </a: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Arup</a:t>
            </a:r>
          </a:p>
          <a:p>
            <a:pPr marL="0" indent="0" algn="ctr">
              <a:buNone/>
            </a:pP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55507" y="4606901"/>
            <a:ext cx="2682836" cy="199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Laurence Oakes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Ash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CEO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, City </a:t>
            </a: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Science</a:t>
            </a:r>
          </a:p>
          <a:p>
            <a:pPr marL="0" indent="0" algn="ctr">
              <a:buNone/>
            </a:pP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548140" y="433739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Ruth Cadbury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MP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Co-Chair, All Party Group for Cycling and Walking</a:t>
            </a:r>
          </a:p>
        </p:txBody>
      </p:sp>
    </p:spTree>
    <p:extLst>
      <p:ext uri="{BB962C8B-B14F-4D97-AF65-F5344CB8AC3E}">
        <p14:creationId xmlns:p14="http://schemas.microsoft.com/office/powerpoint/2010/main" val="31374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 Ian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Philips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Senior 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Research Fellow, Institute for Transport Studies, University of Leeds</a:t>
            </a:r>
          </a:p>
        </p:txBody>
      </p:sp>
    </p:spTree>
    <p:extLst>
      <p:ext uri="{BB962C8B-B14F-4D97-AF65-F5344CB8AC3E}">
        <p14:creationId xmlns:p14="http://schemas.microsoft.com/office/powerpoint/2010/main" val="27012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>
            <a:spLocks/>
          </p:cNvSpPr>
          <p:nvPr/>
        </p:nvSpPr>
        <p:spPr>
          <a:xfrm>
            <a:off x="73798" y="111318"/>
            <a:ext cx="11431361" cy="1463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E-bikes’ capability to reduce transport </a:t>
            </a:r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400" b="1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emissions. </a:t>
            </a:r>
          </a:p>
          <a:p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Dr Ian Philips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359" y="1343927"/>
            <a:ext cx="7551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Dr Ian </a:t>
            </a:r>
            <a:r>
              <a:rPr lang="en-GB" sz="24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Philips</a:t>
            </a:r>
            <a:endParaRPr lang="en-GB" sz="24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84343" y="6435523"/>
            <a:ext cx="2380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i.Philips@leeds.ac.uk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2" descr="A senior woman with electrobike and flowers sitting on a bench outdoors in town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40471"/>
            <a:ext cx="9528768" cy="476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84343" y="5022827"/>
            <a:ext cx="22577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Presentation to All Party Parliamentary Group for Cycling and Walking November 5</a:t>
            </a:r>
            <a:r>
              <a:rPr lang="en-GB" baseline="30000" dirty="0" smtClean="0">
                <a:solidFill>
                  <a:prstClr val="black"/>
                </a:solidFill>
                <a:latin typeface="Calibri"/>
              </a:rPr>
              <a:t>th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 2020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14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4201" y="1900551"/>
            <a:ext cx="10871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E-bikes could reduce car 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GB" sz="24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by 50%  </a:t>
            </a:r>
          </a:p>
          <a:p>
            <a:endParaRPr lang="en-GB" sz="2400" dirty="0">
              <a:solidFill>
                <a:prstClr val="black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Biggest savings in rural and suburban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-bikes could 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people who are most affected by rising transport costs. </a:t>
            </a:r>
            <a:endParaRPr lang="en-GB" sz="2400" dirty="0">
              <a:solidFill>
                <a:prstClr val="black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4201" y="1212334"/>
            <a:ext cx="5208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E-bike carbon reduction capability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8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93680" y="1895933"/>
            <a:ext cx="21362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i="1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265" y="1338118"/>
            <a:ext cx="850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-bikes carbon reduction capability higher outside cities.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60450" y="3666779"/>
            <a:ext cx="1830822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1000kg per person per year</a:t>
            </a: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0892" y="2028386"/>
            <a:ext cx="5730737" cy="51698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6738" y="27403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0449" y="5456831"/>
            <a:ext cx="1830823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200kg per person per year</a:t>
            </a:r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flipH="1">
            <a:off x="4071558" y="3959167"/>
            <a:ext cx="1988892" cy="51196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1"/>
          </p:cNvCxnSpPr>
          <p:nvPr/>
        </p:nvCxnSpPr>
        <p:spPr>
          <a:xfrm flipH="1" flipV="1">
            <a:off x="2322576" y="4932266"/>
            <a:ext cx="3737873" cy="81695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596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63" y="1176805"/>
            <a:ext cx="102267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E-bikes can shift journeys over 5 miles to active travel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6491640" y="926437"/>
            <a:ext cx="11394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14796" t="39390" r="49535" b="7762"/>
          <a:stretch/>
        </p:blipFill>
        <p:spPr>
          <a:xfrm>
            <a:off x="312463" y="1797483"/>
            <a:ext cx="6145619" cy="4958262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8303812" y="6304002"/>
            <a:ext cx="37742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solidFill>
                  <a:prstClr val="black"/>
                </a:solidFill>
                <a:latin typeface="Calibri"/>
              </a:rPr>
              <a:t>Source:  https</a:t>
            </a:r>
            <a:r>
              <a:rPr lang="en-GB" sz="1000" dirty="0">
                <a:solidFill>
                  <a:prstClr val="black"/>
                </a:solidFill>
                <a:latin typeface="Calibri"/>
              </a:rPr>
              <a:t>://www.local.gov.uk/sites/default/files/documents/Professor%20Jillian%20Anable%20and%20Professor%20Greg%20Marsden.pdf</a:t>
            </a:r>
          </a:p>
        </p:txBody>
      </p:sp>
    </p:spTree>
    <p:extLst>
      <p:ext uri="{BB962C8B-B14F-4D97-AF65-F5344CB8AC3E}">
        <p14:creationId xmlns:p14="http://schemas.microsoft.com/office/powerpoint/2010/main" val="49044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traip\OneDrive - University of Leeds\OneDriveSync\capabilitymodelling2016\Post_ag_carry15_Testing\plotsmaps2020-02-13_20-30-30\VulmapandPlot030420CORRECT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37" y="922619"/>
            <a:ext cx="8236541" cy="57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3193680" y="1895933"/>
            <a:ext cx="21362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i="1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6487" y="922619"/>
            <a:ext cx="50973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-bikes and vulnerability to increase in motoring costs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275" y="2190413"/>
            <a:ext cx="2039542" cy="7540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sz="1100" b="1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low vulnerability 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High CO</a:t>
            </a:r>
            <a:r>
              <a:rPr lang="en-GB" sz="1600" baseline="-250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GB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savings</a:t>
            </a:r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6501" y="40310"/>
            <a:ext cx="1447137" cy="1017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3" name="Curved Connector 12"/>
          <p:cNvCxnSpPr>
            <a:stCxn id="6" idx="0"/>
          </p:cNvCxnSpPr>
          <p:nvPr/>
        </p:nvCxnSpPr>
        <p:spPr>
          <a:xfrm rot="16200000" flipH="1">
            <a:off x="1960546" y="1278912"/>
            <a:ext cx="584775" cy="2407776"/>
          </a:xfrm>
          <a:prstGeom prst="curvedConnector4">
            <a:avLst>
              <a:gd name="adj1" fmla="val -39092"/>
              <a:gd name="adj2" fmla="val 711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810000" y="2057400"/>
            <a:ext cx="4559300" cy="266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0500" y="2057400"/>
            <a:ext cx="4558274" cy="295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 descr="A screenshot of a video game&#10;&#10;Description automatically generate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" y="1963725"/>
            <a:ext cx="5727700" cy="4066540"/>
          </a:xfrm>
          <a:prstGeom prst="rect">
            <a:avLst/>
          </a:prstGeom>
        </p:spPr>
      </p:pic>
      <p:cxnSp>
        <p:nvCxnSpPr>
          <p:cNvPr id="15" name="Curved Connector 14"/>
          <p:cNvCxnSpPr/>
          <p:nvPr/>
        </p:nvCxnSpPr>
        <p:spPr>
          <a:xfrm rot="10800000">
            <a:off x="4000500" y="3205041"/>
            <a:ext cx="1905435" cy="1221805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450242" y="4479126"/>
            <a:ext cx="2709341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Vulnerability, high CO</a:t>
            </a:r>
            <a:r>
              <a:rPr lang="en-GB" sz="16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Savings</a:t>
            </a: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96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4910" y="1159488"/>
            <a:ext cx="102267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Necessary change and hard choices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6491640" y="926437"/>
            <a:ext cx="11394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  <a:p>
            <a:endParaRPr lang="en-GB" dirty="0" smtClean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9260554"/>
              </p:ext>
            </p:extLst>
          </p:nvPr>
        </p:nvGraphicFramePr>
        <p:xfrm>
          <a:off x="804910" y="1895933"/>
          <a:ext cx="6464181" cy="4623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10500" y="6319563"/>
            <a:ext cx="3701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latin typeface="Calibri"/>
              </a:rPr>
              <a:t>Source ONS: https://www.gov.uk/government/statistics/transport-use-during-the-coronavirus-covid-19-pandemic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0500" y="2057737"/>
            <a:ext cx="2832100" cy="188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  <a:latin typeface="Calibri"/>
              </a:rPr>
              <a:t>We didn’t want to do this but we did it because we had to</a:t>
            </a:r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7" name="Curved Connector 16"/>
          <p:cNvCxnSpPr/>
          <p:nvPr/>
        </p:nvCxnSpPr>
        <p:spPr>
          <a:xfrm rot="10800000" flipV="1">
            <a:off x="3810000" y="2667000"/>
            <a:ext cx="3886202" cy="1905000"/>
          </a:xfrm>
          <a:prstGeom prst="curvedConnector3">
            <a:avLst>
              <a:gd name="adj1" fmla="val 9967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56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93680" y="1895933"/>
            <a:ext cx="21362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i="1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 smtClean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sz="16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265" y="1338118"/>
            <a:ext cx="1261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Thanks</a:t>
            </a:r>
            <a:endParaRPr lang="en-US" sz="2400" b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264" y="2260600"/>
            <a:ext cx="11750735" cy="419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Policy briefing:  https://www.creds.ac.uk/publications/e-bike-carbon-savings-how-much-and-where/  </a:t>
            </a:r>
          </a:p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  </a:t>
            </a:r>
          </a:p>
          <a:p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Paper pre-print:  https</a:t>
            </a:r>
            <a:r>
              <a:rPr lang="en-GB" sz="2400" dirty="0">
                <a:solidFill>
                  <a:prstClr val="black"/>
                </a:solidFill>
                <a:latin typeface="Calibri"/>
              </a:rPr>
              <a:t>://doi.org/10.13140/RG.2.2.27729.97120</a:t>
            </a:r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sz="2400" dirty="0" smtClean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endParaRPr lang="en-GB" sz="24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2400" dirty="0" smtClean="0">
                <a:solidFill>
                  <a:prstClr val="black"/>
                </a:solidFill>
                <a:latin typeface="Calibri"/>
              </a:rPr>
              <a:t>i.Philips@leeds.ac.uk</a:t>
            </a:r>
            <a:endParaRPr lang="en-GB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190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Futura Book"/>
                <a:cs typeface="Futura Book"/>
              </a:rPr>
              <a:t>Llinos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Brown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Research 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Fellow, Institute for Transport Studies, University of Leeds</a:t>
            </a:r>
          </a:p>
        </p:txBody>
      </p:sp>
    </p:spTree>
    <p:extLst>
      <p:ext uri="{BB962C8B-B14F-4D97-AF65-F5344CB8AC3E}">
        <p14:creationId xmlns:p14="http://schemas.microsoft.com/office/powerpoint/2010/main" val="122215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="" xmlns:a16="http://schemas.microsoft.com/office/drawing/2014/main" id="{E4A62A27-F9F7-6740-95F2-A32D07E72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02651"/>
            <a:ext cx="9144000" cy="2387600"/>
          </a:xfrm>
        </p:spPr>
        <p:txBody>
          <a:bodyPr/>
          <a:lstStyle/>
          <a:p>
            <a:r>
              <a:rPr lang="en-US" dirty="0"/>
              <a:t>Presentation title slide</a:t>
            </a:r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301336" y="1777779"/>
            <a:ext cx="11537576" cy="4003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COVID19 Transport, 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&amp; social adaptation study</a:t>
            </a:r>
          </a:p>
          <a:p>
            <a:pPr algn="ctr"/>
            <a:endParaRPr lang="en-GB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Transport Studies – University of Leeds</a:t>
            </a: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Greg Marsden</a:t>
            </a:r>
            <a:endParaRPr lang="en-GB" sz="20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Jillian </a:t>
            </a:r>
            <a:r>
              <a:rPr lang="en-GB" sz="2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Anable</a:t>
            </a:r>
            <a:endParaRPr lang="en-GB" sz="2000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Llinos Brown</a:t>
            </a:r>
          </a:p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Stirling</a:t>
            </a: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Iain Docherty</a:t>
            </a:r>
          </a:p>
          <a:p>
            <a:pPr algn="ctr"/>
            <a:endParaRPr lang="en-GB" sz="2000" b="1" baseline="30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https://covid19transas.org/</a:t>
            </a:r>
            <a:endParaRPr lang="en-GB" sz="3200" b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181C0C5-94A0-435B-80A1-65FBD69E08D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63" y="5908221"/>
            <a:ext cx="2642298" cy="8535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DB07F5-3000-4224-8CA6-0E8BCF33E5D6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912" r="4166" b="38962"/>
          <a:stretch/>
        </p:blipFill>
        <p:spPr bwMode="auto">
          <a:xfrm>
            <a:off x="2958541" y="5971783"/>
            <a:ext cx="2943937" cy="617910"/>
          </a:xfrm>
          <a:prstGeom prst="rect">
            <a:avLst/>
          </a:prstGeom>
          <a:noFill/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="" xmlns:a16="http://schemas.microsoft.com/office/drawing/2014/main" id="{870EACDF-D962-4177-839C-85FF84B346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658" y="5971783"/>
            <a:ext cx="3040723" cy="6060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D5992CA-DFEE-4413-9259-4450143C5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8064" y="5917023"/>
            <a:ext cx="2839873" cy="71561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F2780999-3A5F-43C5-A284-51EBA9337ACD}"/>
              </a:ext>
            </a:extLst>
          </p:cNvPr>
          <p:cNvSpPr txBox="1">
            <a:spLocks/>
          </p:cNvSpPr>
          <p:nvPr/>
        </p:nvSpPr>
        <p:spPr>
          <a:xfrm>
            <a:off x="197484" y="949779"/>
            <a:ext cx="5819775" cy="82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Dr Llinos Brown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9"/>
              </a:rPr>
              <a:t>L.v.brown@leeds.ac.uk</a:t>
            </a:r>
            <a:endParaRPr lang="en-US" sz="20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69AD60DC-B6C5-BF48-B8DF-BAC3AE1815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Full</a:t>
            </a:r>
            <a:r>
              <a:rPr lang="en-US" baseline="0" dirty="0"/>
              <a:t> sized image slide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47BC56D-CB44-4488-B3B2-14A670DE9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95" y="383533"/>
            <a:ext cx="8917399" cy="58281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8A29456-F062-48C9-9FD2-E4A540DB543B}"/>
              </a:ext>
            </a:extLst>
          </p:cNvPr>
          <p:cNvSpPr/>
          <p:nvPr/>
        </p:nvSpPr>
        <p:spPr>
          <a:xfrm>
            <a:off x="4488873" y="6211669"/>
            <a:ext cx="7441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/>
              <a:t>Anable, J., Brown, L., Docherty, I. and Marsden, G. (2020) COVID19 Transport, travel &amp; social adaptation study - Wave 1 panel survey: interim findings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D7E74EEB-C472-4809-9BA7-DF5A3B1FAD65}"/>
              </a:ext>
            </a:extLst>
          </p:cNvPr>
          <p:cNvGrpSpPr/>
          <p:nvPr/>
        </p:nvGrpSpPr>
        <p:grpSpPr>
          <a:xfrm>
            <a:off x="9330240" y="2785817"/>
            <a:ext cx="2680966" cy="2862322"/>
            <a:chOff x="9330239" y="2313761"/>
            <a:chExt cx="2861761" cy="2862322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447617D9-C406-4C82-84C6-16A10E818093}"/>
                </a:ext>
              </a:extLst>
            </p:cNvPr>
            <p:cNvSpPr txBox="1"/>
            <p:nvPr/>
          </p:nvSpPr>
          <p:spPr>
            <a:xfrm>
              <a:off x="9642763" y="2313761"/>
              <a:ext cx="2549237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2000" b="1" dirty="0">
                  <a:solidFill>
                    <a:schemeClr val="bg2">
                      <a:lumMod val="25000"/>
                    </a:schemeClr>
                  </a:solidFill>
                </a:rPr>
                <a:t> Public transport</a:t>
              </a:r>
            </a:p>
            <a:p>
              <a:pPr lvl="0"/>
              <a:endParaRPr lang="en-GB" sz="20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lvl="0"/>
              <a:r>
                <a:rPr lang="en-GB" sz="2000" b="1" dirty="0">
                  <a:solidFill>
                    <a:schemeClr val="bg2">
                      <a:lumMod val="25000"/>
                    </a:schemeClr>
                  </a:solidFill>
                </a:rPr>
                <a:t>Car use (driver) </a:t>
              </a:r>
              <a:r>
                <a:rPr lang="en-GB" sz="2000" dirty="0">
                  <a:solidFill>
                    <a:schemeClr val="bg2">
                      <a:lumMod val="25000"/>
                    </a:schemeClr>
                  </a:solidFill>
                </a:rPr>
                <a:t>majority of locations</a:t>
              </a:r>
            </a:p>
            <a:p>
              <a:pPr lvl="0"/>
              <a:endParaRPr lang="en-GB" sz="20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lvl="0"/>
              <a:r>
                <a:rPr lang="en-GB" sz="2000" b="1" dirty="0">
                  <a:solidFill>
                    <a:schemeClr val="bg2">
                      <a:lumMod val="25000"/>
                    </a:schemeClr>
                  </a:solidFill>
                </a:rPr>
                <a:t>Walking</a:t>
              </a:r>
            </a:p>
            <a:p>
              <a:pPr lvl="0"/>
              <a:endParaRPr lang="en-GB" sz="2000" b="1" dirty="0">
                <a:solidFill>
                  <a:schemeClr val="bg2">
                    <a:lumMod val="25000"/>
                  </a:schemeClr>
                </a:solidFill>
              </a:endParaRPr>
            </a:p>
            <a:p>
              <a:pPr lvl="0"/>
              <a:r>
                <a:rPr lang="en-GB" sz="2000" b="1" dirty="0">
                  <a:solidFill>
                    <a:schemeClr val="bg2">
                      <a:lumMod val="25000"/>
                    </a:schemeClr>
                  </a:solidFill>
                </a:rPr>
                <a:t>Cycling </a:t>
              </a:r>
            </a:p>
            <a:p>
              <a:pPr lvl="0"/>
              <a:r>
                <a:rPr lang="en-GB" sz="2000" dirty="0">
                  <a:solidFill>
                    <a:schemeClr val="bg2">
                      <a:lumMod val="25000"/>
                    </a:schemeClr>
                  </a:solidFill>
                </a:rPr>
                <a:t>Majority of locations</a:t>
              </a:r>
              <a:r>
                <a:rPr lang="en-GB" sz="2000" dirty="0"/>
                <a:t> </a:t>
              </a:r>
            </a:p>
          </p:txBody>
        </p:sp>
        <p:sp>
          <p:nvSpPr>
            <p:cNvPr id="9" name="Arrow: Down 8">
              <a:extLst>
                <a:ext uri="{FF2B5EF4-FFF2-40B4-BE49-F238E27FC236}">
                  <a16:creationId xmlns="" xmlns:a16="http://schemas.microsoft.com/office/drawing/2014/main" id="{779749A9-B418-4A2C-AA97-8F158A28C062}"/>
                </a:ext>
              </a:extLst>
            </p:cNvPr>
            <p:cNvSpPr/>
            <p:nvPr/>
          </p:nvSpPr>
          <p:spPr>
            <a:xfrm flipH="1">
              <a:off x="9330239" y="2357564"/>
              <a:ext cx="237274" cy="3714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" name="Arrow: Down 10">
              <a:extLst>
                <a:ext uri="{FF2B5EF4-FFF2-40B4-BE49-F238E27FC236}">
                  <a16:creationId xmlns="" xmlns:a16="http://schemas.microsoft.com/office/drawing/2014/main" id="{7B44808D-5B0D-4EDA-81CE-4FEE8F62D81C}"/>
                </a:ext>
              </a:extLst>
            </p:cNvPr>
            <p:cNvSpPr/>
            <p:nvPr/>
          </p:nvSpPr>
          <p:spPr>
            <a:xfrm flipH="1">
              <a:off x="9330239" y="3064150"/>
              <a:ext cx="237274" cy="37141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="" xmlns:a16="http://schemas.microsoft.com/office/drawing/2014/main" id="{3ACA3EFB-CB01-4634-9485-3D111F0E79A8}"/>
                </a:ext>
              </a:extLst>
            </p:cNvPr>
            <p:cNvSpPr/>
            <p:nvPr/>
          </p:nvSpPr>
          <p:spPr>
            <a:xfrm rot="10800000" flipH="1">
              <a:off x="9330239" y="3845567"/>
              <a:ext cx="237274" cy="371411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GB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="" xmlns:a16="http://schemas.microsoft.com/office/drawing/2014/main" id="{29BFC42B-4BC5-44E7-8BCF-16015F66490E}"/>
                </a:ext>
              </a:extLst>
            </p:cNvPr>
            <p:cNvSpPr/>
            <p:nvPr/>
          </p:nvSpPr>
          <p:spPr>
            <a:xfrm rot="10800000" flipH="1">
              <a:off x="9330239" y="4583323"/>
              <a:ext cx="237274" cy="371411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GB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691BAFA-95A8-4733-BF27-374456C73205}"/>
              </a:ext>
            </a:extLst>
          </p:cNvPr>
          <p:cNvSpPr txBox="1"/>
          <p:nvPr/>
        </p:nvSpPr>
        <p:spPr>
          <a:xfrm>
            <a:off x="9330239" y="2202873"/>
            <a:ext cx="1984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/>
              <a:t>During lockdown</a:t>
            </a:r>
          </a:p>
        </p:txBody>
      </p:sp>
    </p:spTree>
    <p:extLst>
      <p:ext uri="{BB962C8B-B14F-4D97-AF65-F5344CB8AC3E}">
        <p14:creationId xmlns:p14="http://schemas.microsoft.com/office/powerpoint/2010/main" val="200318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59C61002-FF0A-1B46-A603-CB73A64EE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783710"/>
            <a:ext cx="9144000" cy="2387600"/>
          </a:xfrm>
        </p:spPr>
        <p:txBody>
          <a:bodyPr/>
          <a:lstStyle/>
          <a:p>
            <a:r>
              <a:rPr lang="en-US" dirty="0"/>
              <a:t>Text</a:t>
            </a:r>
            <a:r>
              <a:rPr lang="en-US" baseline="0" dirty="0"/>
              <a:t> hierarchy and formatting information slide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51642" y="1230648"/>
            <a:ext cx="7884440" cy="53245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GB" sz="2800" b="1" dirty="0"/>
              <a:t>    Cycling has been for leisure purposes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Quieter roads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Good opportunity to gain confidence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Route change when traffic increased 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Safety on roads is a concern and a barrier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Lots of purchasing of 2</a:t>
            </a:r>
            <a:r>
              <a:rPr lang="en-GB" sz="2400" baseline="30000" dirty="0"/>
              <a:t>nd</a:t>
            </a:r>
            <a:r>
              <a:rPr lang="en-GB" sz="2400" dirty="0"/>
              <a:t> hand bikes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London Santander cycle hire scheme: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  <a:r>
              <a:rPr lang="en-GB" sz="2000" dirty="0"/>
              <a:t>Great for people with limited space and income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People are talking about e-bikes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Especially in Glasgow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Lack of knowledge about their range and price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/>
              <a:t>Commuting by bike is a big ask for many people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Commute is complex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Fitness levels and fatigue at work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Public transport and bikes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67F3701-2483-4520-A3CE-E207C04F4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295" y="2317172"/>
            <a:ext cx="5437362" cy="3553692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="" xmlns:a16="http://schemas.microsoft.com/office/drawing/2014/main" id="{EDD2951F-F6BD-4B8E-9F59-91DB4C8FD809}"/>
              </a:ext>
            </a:extLst>
          </p:cNvPr>
          <p:cNvSpPr/>
          <p:nvPr/>
        </p:nvSpPr>
        <p:spPr>
          <a:xfrm rot="10800000" flipH="1">
            <a:off x="355651" y="1316700"/>
            <a:ext cx="222284" cy="371411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GB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1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59C61002-FF0A-1B46-A603-CB73A64EE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783710"/>
            <a:ext cx="9144000" cy="2387600"/>
          </a:xfrm>
        </p:spPr>
        <p:txBody>
          <a:bodyPr/>
          <a:lstStyle/>
          <a:p>
            <a:r>
              <a:rPr lang="en-US" dirty="0"/>
              <a:t>Text</a:t>
            </a:r>
            <a:r>
              <a:rPr lang="en-US" baseline="0" dirty="0"/>
              <a:t> hierarchy and formatting information slide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807132" y="2106032"/>
            <a:ext cx="7048895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Expectations on pop-up infrastructure were very (unrealistically) high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Quantity of infrastructure to date is small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Interviews and survey suggest awareness and use low (localised impacts)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Hard to evidence the impacts of infrastructure changes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No before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Monitoring is challenging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Noise in data is huge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Needs to be linked to localisation agenda (where bike competes)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See the investments as the end of the beginning</a:t>
            </a:r>
          </a:p>
        </p:txBody>
      </p:sp>
      <p:sp>
        <p:nvSpPr>
          <p:cNvPr id="4" name="AutoShape 2" descr="Temporary walking infrastructure set up on some roads during the coronavirus lockdown">
            <a:extLst>
              <a:ext uri="{FF2B5EF4-FFF2-40B4-BE49-F238E27FC236}">
                <a16:creationId xmlns="" xmlns:a16="http://schemas.microsoft.com/office/drawing/2014/main" id="{42D24A37-98ED-4FC2-9280-8F96ED6902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2B894C13-86EB-463B-A044-CEEFC644E79D}"/>
              </a:ext>
            </a:extLst>
          </p:cNvPr>
          <p:cNvGrpSpPr/>
          <p:nvPr/>
        </p:nvGrpSpPr>
        <p:grpSpPr>
          <a:xfrm>
            <a:off x="175260" y="2781441"/>
            <a:ext cx="4352089" cy="2918460"/>
            <a:chOff x="175260" y="2646680"/>
            <a:chExt cx="4352089" cy="2918460"/>
          </a:xfrm>
        </p:grpSpPr>
        <p:pic>
          <p:nvPicPr>
            <p:cNvPr id="2054" name="Picture 6" descr="Image">
              <a:extLst>
                <a:ext uri="{FF2B5EF4-FFF2-40B4-BE49-F238E27FC236}">
                  <a16:creationId xmlns="" xmlns:a16="http://schemas.microsoft.com/office/drawing/2014/main" id="{65F9523C-132D-48FE-8C1D-CF965E1AC2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" y="2646680"/>
              <a:ext cx="4352089" cy="291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8200B980-84F2-46CC-AA24-38FB79776F74}"/>
                </a:ext>
              </a:extLst>
            </p:cNvPr>
            <p:cNvSpPr txBox="1"/>
            <p:nvPr/>
          </p:nvSpPr>
          <p:spPr>
            <a:xfrm>
              <a:off x="1970239" y="5303530"/>
              <a:ext cx="25571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>
                  <a:solidFill>
                    <a:schemeClr val="bg1"/>
                  </a:solidFill>
                </a:rPr>
                <a:t>Image: Transport for Greater Manchester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86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="" xmlns:a16="http://schemas.microsoft.com/office/drawing/2014/main" id="{9B85B7A2-5A5D-F841-BAE5-FEBAA369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</a:t>
            </a:r>
            <a:r>
              <a:rPr lang="en-US" baseline="0" dirty="0"/>
              <a:t> to display schools and/or Faculties in your slides</a:t>
            </a:r>
            <a:endParaRPr lang="en-US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36311" y="970989"/>
            <a:ext cx="5819775" cy="82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Future rounds </a:t>
            </a:r>
            <a:r>
              <a:rPr lang="en-US" sz="28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of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ECCAA3-3509-40B2-820F-37AEEEDFD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75140"/>
            <a:ext cx="9217671" cy="50828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C449283-FD40-4379-BAB1-5D1324330186}"/>
              </a:ext>
            </a:extLst>
          </p:cNvPr>
          <p:cNvSpPr txBox="1"/>
          <p:nvPr/>
        </p:nvSpPr>
        <p:spPr>
          <a:xfrm>
            <a:off x="9261501" y="2423744"/>
            <a:ext cx="28129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3 waves of online quantitative </a:t>
            </a:r>
            <a:r>
              <a:rPr lang="en-GB" sz="2000" b="1" u="sng" dirty="0"/>
              <a:t>survey</a:t>
            </a:r>
            <a:r>
              <a:rPr lang="en-GB" sz="2000" dirty="0"/>
              <a:t> in 10 city-regions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2 waves of in depth </a:t>
            </a:r>
            <a:r>
              <a:rPr lang="en-GB" sz="2000" b="1" u="sng" dirty="0"/>
              <a:t>interviews</a:t>
            </a:r>
            <a:r>
              <a:rPr lang="en-GB" sz="2000" dirty="0"/>
              <a:t> in 5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3 waves of </a:t>
            </a:r>
            <a:r>
              <a:rPr lang="en-GB" sz="2000" b="1" u="sng" dirty="0"/>
              <a:t>expert/ policy interviews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A19CAB-A13F-4BFB-8045-09DECFDAC9D4}"/>
              </a:ext>
            </a:extLst>
          </p:cNvPr>
          <p:cNvSpPr/>
          <p:nvPr/>
        </p:nvSpPr>
        <p:spPr>
          <a:xfrm>
            <a:off x="4656221" y="1798990"/>
            <a:ext cx="4561450" cy="40880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9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="" xmlns:a16="http://schemas.microsoft.com/office/drawing/2014/main" id="{59C61002-FF0A-1B46-A603-CB73A64EE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783710"/>
            <a:ext cx="9144000" cy="2387600"/>
          </a:xfrm>
        </p:spPr>
        <p:txBody>
          <a:bodyPr/>
          <a:lstStyle/>
          <a:p>
            <a:r>
              <a:rPr lang="en-US" dirty="0"/>
              <a:t>Text</a:t>
            </a:r>
            <a:r>
              <a:rPr lang="en-US" baseline="0" dirty="0"/>
              <a:t> hierarchy and formatting information slide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B673B6-398D-4638-B5DC-5BC97E13E070}"/>
              </a:ext>
            </a:extLst>
          </p:cNvPr>
          <p:cNvSpPr/>
          <p:nvPr/>
        </p:nvSpPr>
        <p:spPr>
          <a:xfrm>
            <a:off x="2843645" y="2855862"/>
            <a:ext cx="6504709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Thank you </a:t>
            </a:r>
            <a:r>
              <a:rPr lang="en-GB" sz="2400" dirty="0">
                <a:sym typeface="Wingdings" panose="05000000000000000000" pitchFamily="2" charset="2"/>
              </a:rPr>
              <a:t>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hlinkClick r:id="rId4"/>
              </a:rPr>
              <a:t>L.V.Brown@leeds.ac.uk</a:t>
            </a:r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For more information and additional findings:</a:t>
            </a:r>
          </a:p>
          <a:p>
            <a:pPr algn="ctr"/>
            <a:r>
              <a:rPr lang="en-GB" sz="2400" dirty="0">
                <a:hlinkClick r:id="rId5"/>
              </a:rPr>
              <a:t>https://covid19transas.org/outputs/findings/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2328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Susan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Claris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Transport 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Planner, Arup</a:t>
            </a:r>
          </a:p>
        </p:txBody>
      </p:sp>
    </p:spTree>
    <p:extLst>
      <p:ext uri="{BB962C8B-B14F-4D97-AF65-F5344CB8AC3E}">
        <p14:creationId xmlns:p14="http://schemas.microsoft.com/office/powerpoint/2010/main" val="6796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6F6E33-571A-4D6A-869D-00CA869D4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60" y="2924944"/>
            <a:ext cx="5039940" cy="1538883"/>
          </a:xfrm>
        </p:spPr>
        <p:txBody>
          <a:bodyPr/>
          <a:lstStyle/>
          <a:p>
            <a:r>
              <a:rPr lang="en-GB" dirty="0"/>
              <a:t>Cycling for Everyone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E179015-60DA-4810-8A4A-BF45A8BD4BC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7772" y="4752915"/>
            <a:ext cx="3851924" cy="1923604"/>
          </a:xfrm>
        </p:spPr>
        <p:txBody>
          <a:bodyPr/>
          <a:lstStyle/>
          <a:p>
            <a:r>
              <a:rPr lang="en-GB" sz="2400" b="1" dirty="0"/>
              <a:t>Susan Claris </a:t>
            </a:r>
          </a:p>
          <a:p>
            <a:r>
              <a:rPr lang="en-GB" sz="2400" i="0" dirty="0"/>
              <a:t>Transport Planner, Arup </a:t>
            </a:r>
          </a:p>
          <a:p>
            <a:r>
              <a:rPr lang="en-GB" sz="2400" i="0" dirty="0"/>
              <a:t>Vice President, Living Streets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89285A-EA47-420E-A696-9A41EE6792F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8FC826D-9A11-4DFE-8606-2AA2C5E48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696" y="168699"/>
            <a:ext cx="3171825" cy="9715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C5A4D03-FB39-4B14-85CF-A8F784ADDBA4}"/>
              </a:ext>
            </a:extLst>
          </p:cNvPr>
          <p:cNvSpPr/>
          <p:nvPr/>
        </p:nvSpPr>
        <p:spPr>
          <a:xfrm>
            <a:off x="335360" y="1403009"/>
            <a:ext cx="9649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Investing in cycling and walking to achieve net zero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D9C9DB8-7E51-4BFA-A7D8-49C4C58D2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888" y="2276872"/>
            <a:ext cx="6370872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0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53BC4D29-81F1-4D5A-92CF-FBAE1ACA0D0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69657" y="116632"/>
            <a:ext cx="8496324" cy="430887"/>
          </a:xfrm>
        </p:spPr>
        <p:txBody>
          <a:bodyPr/>
          <a:lstStyle/>
          <a:p>
            <a:r>
              <a:rPr lang="en-GB" sz="2800" b="1" dirty="0"/>
              <a:t>Cycling for Everyone: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9CC9CC3-37A0-45CE-987E-C9D8DE2B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264165"/>
            <a:ext cx="5112764" cy="4204356"/>
          </a:xfrm>
        </p:spPr>
        <p:txBody>
          <a:bodyPr wrap="square" lIns="0" tIns="0" rIns="0" bIns="0" numCol="1" anchor="t">
            <a:spAutoFit/>
          </a:bodyPr>
          <a:lstStyle/>
          <a:p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sz="3200" dirty="0"/>
              <a:t>Barriers</a:t>
            </a:r>
          </a:p>
          <a:p>
            <a:pPr marL="457200" indent="-457200">
              <a:buAutoNum type="arabicPeriod"/>
            </a:pPr>
            <a:endParaRPr lang="en-GB" sz="3200" dirty="0"/>
          </a:p>
          <a:p>
            <a:pPr marL="457200" indent="-457200">
              <a:buAutoNum type="arabicPeriod"/>
            </a:pPr>
            <a:r>
              <a:rPr lang="en-GB" sz="3200" dirty="0"/>
              <a:t>Actions</a:t>
            </a:r>
          </a:p>
          <a:p>
            <a:pPr marL="457200" indent="-457200">
              <a:buAutoNum type="arabicPeriod"/>
            </a:pPr>
            <a:endParaRPr lang="en-GB" sz="3200" dirty="0"/>
          </a:p>
          <a:p>
            <a:pPr lvl="1"/>
            <a:r>
              <a:rPr lang="en-GB" sz="3200" dirty="0"/>
              <a:t>Policy</a:t>
            </a:r>
          </a:p>
          <a:p>
            <a:pPr lvl="1"/>
            <a:endParaRPr lang="en-GB" sz="3200" dirty="0"/>
          </a:p>
          <a:p>
            <a:pPr lvl="1"/>
            <a:r>
              <a:rPr lang="en-GB" sz="3200" dirty="0"/>
              <a:t>Places</a:t>
            </a:r>
          </a:p>
          <a:p>
            <a:pPr lvl="1"/>
            <a:endParaRPr lang="en-GB" sz="3200" dirty="0"/>
          </a:p>
          <a:p>
            <a:pPr lvl="1"/>
            <a:r>
              <a:rPr lang="en-GB" sz="3200" dirty="0"/>
              <a:t>People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A31F395-832F-46E7-A470-40F2E398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836712"/>
            <a:ext cx="5214869" cy="5760000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="" xmlns:a16="http://schemas.microsoft.com/office/drawing/2014/main" id="{B05EBC5A-CFCF-45FE-998A-1AE1A17ED0B4}"/>
              </a:ext>
            </a:extLst>
          </p:cNvPr>
          <p:cNvSpPr txBox="1">
            <a:spLocks/>
          </p:cNvSpPr>
          <p:nvPr/>
        </p:nvSpPr>
        <p:spPr>
          <a:xfrm>
            <a:off x="551384" y="6212552"/>
            <a:ext cx="5136736" cy="369332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1pPr>
            <a:lvl2pPr marL="542925" marR="0" indent="-276225" algn="l" defTabSz="914400" rtl="0" eaLnBrk="1" fontAlgn="base" latinLnBrk="0" hangingPunct="1">
              <a:lnSpc>
                <a:spcPts val="25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tabLst/>
              <a:defRPr sz="2400" b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2pPr>
            <a:lvl3pPr marL="809625" marR="0" indent="-266700" algn="l" defTabSz="914400" rtl="0" eaLnBrk="1" fontAlgn="base" latinLnBrk="0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tabLst/>
              <a:defRPr sz="2200" b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3pPr>
            <a:lvl4pPr marL="809625" marR="0" indent="-266700" algn="l" defTabSz="914400" rtl="0" eaLnBrk="1" fontAlgn="base" latinLnBrk="0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tabLst/>
              <a:defRPr sz="2200" b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4pPr>
            <a:lvl5pPr marL="809625" marR="0" indent="-266700" algn="l" defTabSz="914400" rtl="0" eaLnBrk="1" fontAlgn="base" latinLnBrk="0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tabLst/>
              <a:defRPr sz="2200" b="0" baseline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5pPr>
            <a:lvl6pPr marL="809625" indent="-266700" algn="l" rtl="0" eaLnBrk="1" fontAlgn="base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6pPr>
            <a:lvl7pPr marL="809625" indent="-266700" algn="l" rtl="0" eaLnBrk="1" fontAlgn="base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7pPr>
            <a:lvl8pPr marL="809625" indent="-266700" algn="l" rtl="0" eaLnBrk="1" fontAlgn="base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8pPr>
            <a:lvl9pPr marL="809625" indent="-266700" algn="l" rtl="0" eaLnBrk="1" fontAlgn="base" hangingPunct="1">
              <a:lnSpc>
                <a:spcPts val="2300"/>
              </a:lnSpc>
              <a:spcBef>
                <a:spcPct val="10000"/>
              </a:spcBef>
              <a:spcAft>
                <a:spcPct val="0"/>
              </a:spcAft>
              <a:buClr>
                <a:schemeClr val="accent3"/>
              </a:buClr>
              <a:buSzPct val="80000"/>
              <a:buFont typeface="Lucida Grande"/>
              <a:buChar char="-"/>
              <a:defRPr lang="en-GB" sz="2200" b="0" dirty="0" smtClean="0">
                <a:solidFill>
                  <a:srgbClr val="000000"/>
                </a:solidFill>
                <a:latin typeface="+mn-lt"/>
                <a:ea typeface="+mn-ea"/>
                <a:cs typeface="Arial"/>
              </a:defRPr>
            </a:lvl9pPr>
          </a:lstStyle>
          <a:p>
            <a:pPr>
              <a:buClr>
                <a:srgbClr val="000000"/>
              </a:buClr>
            </a:pPr>
            <a:r>
              <a:rPr lang="en-GB" sz="1200" kern="0" dirty="0">
                <a:solidFill>
                  <a:srgbClr val="000000"/>
                </a:solidFill>
                <a:latin typeface="Times New Roman"/>
                <a:ea typeface="ＭＳ Ｐゴシック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Source: </a:t>
            </a:r>
            <a:r>
              <a:rPr lang="en-GB" sz="1200" kern="0" dirty="0">
                <a:solidFill>
                  <a:srgbClr val="000000">
                    <a:lumMod val="50000"/>
                  </a:srgbClr>
                </a:solidFill>
                <a:latin typeface="Times New Roman"/>
                <a:ea typeface="ＭＳ Ｐゴシック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https://www.dailymail.co.uk/tvshowbiz/article-8488365/Go-like-wind-Hollywood-icon-Dame-Olivia-Havilland-riding-bike-age-104.html</a:t>
            </a:r>
            <a:r>
              <a:rPr lang="en-GB" sz="1200" kern="0" dirty="0">
                <a:solidFill>
                  <a:srgbClr val="000000">
                    <a:lumMod val="50000"/>
                  </a:srgbClr>
                </a:solidFill>
                <a:latin typeface="Times New Roman"/>
                <a:ea typeface="ＭＳ Ｐゴシック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47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6D945F-2D91-4405-91E7-C2C77F4587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7988" y="1306422"/>
            <a:ext cx="6878983" cy="4570849"/>
          </a:xfrm>
        </p:spPr>
        <p:txBody>
          <a:bodyPr/>
          <a:lstStyle/>
          <a:p>
            <a:r>
              <a:rPr lang="en-GB" sz="2400" dirty="0"/>
              <a:t>Under-represented groups in cycling:</a:t>
            </a:r>
          </a:p>
          <a:p>
            <a:endParaRPr lang="en-GB" sz="2400" dirty="0"/>
          </a:p>
          <a:p>
            <a:pPr marL="514350" indent="-514350">
              <a:buFont typeface="+mj-lt"/>
              <a:buAutoNum type="romanUcPeriod"/>
            </a:pPr>
            <a:r>
              <a:rPr lang="en-GB" sz="2400" dirty="0"/>
              <a:t>Women</a:t>
            </a:r>
          </a:p>
          <a:p>
            <a:pPr marL="514350" indent="-514350">
              <a:buFont typeface="+mj-lt"/>
              <a:buAutoNum type="romanUcPeriod"/>
            </a:pPr>
            <a:endParaRPr lang="en-GB" sz="2400" dirty="0"/>
          </a:p>
          <a:p>
            <a:pPr marL="514350" indent="-514350">
              <a:buFont typeface="+mj-lt"/>
              <a:buAutoNum type="romanUcPeriod"/>
            </a:pPr>
            <a:r>
              <a:rPr lang="en-GB" sz="2400" dirty="0"/>
              <a:t>Older people</a:t>
            </a:r>
          </a:p>
          <a:p>
            <a:pPr marL="514350" indent="-514350">
              <a:buFont typeface="+mj-lt"/>
              <a:buAutoNum type="romanUcPeriod"/>
            </a:pPr>
            <a:endParaRPr lang="en-GB" sz="2400" dirty="0"/>
          </a:p>
          <a:p>
            <a:pPr marL="514350" indent="-514350">
              <a:buFont typeface="+mj-lt"/>
              <a:buAutoNum type="romanUcPeriod"/>
            </a:pPr>
            <a:r>
              <a:rPr lang="en-GB" sz="2400" dirty="0"/>
              <a:t>People from ethnic minority groups</a:t>
            </a:r>
          </a:p>
          <a:p>
            <a:pPr marL="514350" indent="-514350">
              <a:buFont typeface="+mj-lt"/>
              <a:buAutoNum type="romanUcPeriod"/>
            </a:pPr>
            <a:endParaRPr lang="en-GB" sz="2400" dirty="0"/>
          </a:p>
          <a:p>
            <a:pPr marL="514350" indent="-514350">
              <a:buFont typeface="+mj-lt"/>
              <a:buAutoNum type="romanUcPeriod"/>
            </a:pPr>
            <a:r>
              <a:rPr lang="en-GB" sz="2400" dirty="0"/>
              <a:t>Disabled people</a:t>
            </a:r>
          </a:p>
          <a:p>
            <a:pPr marL="514350" indent="-514350">
              <a:buFont typeface="+mj-lt"/>
              <a:buAutoNum type="romanUcPeriod"/>
            </a:pPr>
            <a:endParaRPr lang="en-GB" sz="2400" dirty="0"/>
          </a:p>
          <a:p>
            <a:pPr marL="514350" indent="-514350">
              <a:buFont typeface="+mj-lt"/>
              <a:buAutoNum type="romanUcPeriod"/>
            </a:pPr>
            <a:r>
              <a:rPr lang="en-GB" sz="2400" dirty="0"/>
              <a:t>People at risk of deprivation</a:t>
            </a:r>
          </a:p>
          <a:p>
            <a:pPr marL="514350" indent="-514350">
              <a:buFont typeface="+mj-lt"/>
              <a:buAutoNum type="romanUcPeriod"/>
            </a:pPr>
            <a:endParaRPr lang="en-GB" sz="2400" dirty="0"/>
          </a:p>
          <a:p>
            <a:endParaRPr lang="en-GB" sz="1200" dirty="0"/>
          </a:p>
          <a:p>
            <a:r>
              <a:rPr lang="en-GB" sz="1200" dirty="0">
                <a:hlinkClick r:id="rId3"/>
              </a:rPr>
              <a:t>https://www.arup.com/perspectives/publications/research/section/cycling-for-everyone-a-guide-for-inclusive-cycling-in-cities-and-towns</a:t>
            </a:r>
            <a:r>
              <a:rPr lang="en-GB" sz="1200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09DDCA8E-03FC-4FF2-A877-E8C1CFAD36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7322" y="496957"/>
            <a:ext cx="6666790" cy="427947"/>
          </a:xfrm>
        </p:spPr>
        <p:txBody>
          <a:bodyPr/>
          <a:lstStyle/>
          <a:p>
            <a:r>
              <a:rPr lang="en-GB" dirty="0">
                <a:latin typeface="+mj-lt"/>
              </a:rPr>
              <a:t>Inclusive Cycling (and walking)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DA085CE-41BC-4DD5-9554-3297C0761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898636"/>
            <a:ext cx="3812951" cy="5400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15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3CD87C8-CD4B-4EBC-813B-FBE2C9203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72" y="1165225"/>
            <a:ext cx="7489028" cy="5249899"/>
          </a:xfrm>
        </p:spPr>
        <p:txBody>
          <a:bodyPr/>
          <a:lstStyle/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Road safety concerns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Cycling infrastructure is not inclusive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Cycling infrastructure does not reach all areas, or cater for all journeys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A lack of public cycle share provision, including electric and adapted cycles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Personal safety and security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Integration at home, destinations and with public transport</a:t>
            </a:r>
          </a:p>
          <a:p>
            <a:endParaRPr lang="en-GB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="" xmlns:a16="http://schemas.microsoft.com/office/drawing/2014/main" id="{B7550A1D-CD0F-4515-95AA-23141A8CB9E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2684" r="268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2B71D15E-9D88-4D3C-A31D-B553FD74D21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B23FB6C9-C1A7-4D78-90A5-428E96514BF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5FBE6AC-2392-4576-93C8-C2C14F7237A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7172" y="404664"/>
            <a:ext cx="5856000" cy="492443"/>
          </a:xfrm>
        </p:spPr>
        <p:txBody>
          <a:bodyPr/>
          <a:lstStyle/>
          <a:p>
            <a:r>
              <a:rPr lang="en-GB" sz="3200" b="1" dirty="0"/>
              <a:t>Barriers: places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="" xmlns:a16="http://schemas.microsoft.com/office/drawing/2014/main" id="{46BFE7DE-B59A-40AA-A7F1-746208F06A0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l="2053" r="205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9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3CD87C8-CD4B-4EBC-813B-FBE2C9203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72" y="1165225"/>
            <a:ext cx="7489028" cy="2897203"/>
          </a:xfrm>
        </p:spPr>
        <p:txBody>
          <a:bodyPr/>
          <a:lstStyle/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Do not associate cycling as something for people like them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Accessibility or ownership of a cycle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Cycling ability and/or confidence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Fear of harassment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2B71D15E-9D88-4D3C-A31D-B553FD74D21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B23FB6C9-C1A7-4D78-90A5-428E96514BF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5FBE6AC-2392-4576-93C8-C2C14F7237A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7172" y="404664"/>
            <a:ext cx="5856000" cy="492443"/>
          </a:xfrm>
        </p:spPr>
        <p:txBody>
          <a:bodyPr/>
          <a:lstStyle/>
          <a:p>
            <a:r>
              <a:rPr lang="en-GB" sz="3200" b="1" dirty="0"/>
              <a:t>Barriers: people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EC0DBC77-4957-4E87-81F6-D0B278668B4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pic>
        <p:nvPicPr>
          <p:cNvPr id="12" name="Picture Placeholder 11">
            <a:extLst>
              <a:ext uri="{FF2B5EF4-FFF2-40B4-BE49-F238E27FC236}">
                <a16:creationId xmlns="" xmlns:a16="http://schemas.microsoft.com/office/drawing/2014/main" id="{83B2DFDC-AEA1-4D09-9A19-AF7F18FA727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3" r="196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020BEFF-008E-4531-B052-F56BF9CE9F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504" y="3855726"/>
            <a:ext cx="3723563" cy="209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3CD87C8-CD4B-4EBC-813B-FBE2C9203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72" y="1165225"/>
            <a:ext cx="7489028" cy="3520323"/>
          </a:xfrm>
        </p:spPr>
        <p:txBody>
          <a:bodyPr/>
          <a:lstStyle/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Representation in decision making 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Engagement with the public is not representative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Transport policy often ignores beneficiary need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Cycling infrastructure standards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Representation in marketing</a:t>
            </a:r>
          </a:p>
          <a:p>
            <a:pPr marL="661763" lvl="1" indent="-283613">
              <a:lnSpc>
                <a:spcPct val="114000"/>
              </a:lnSpc>
              <a:spcAft>
                <a:spcPts val="496"/>
              </a:spcAft>
              <a:buFont typeface="+mj-lt"/>
              <a:buAutoNum type="arabicPeriod"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2B71D15E-9D88-4D3C-A31D-B553FD74D21A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B23FB6C9-C1A7-4D78-90A5-428E96514BF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5FBE6AC-2392-4576-93C8-C2C14F7237A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7172" y="404664"/>
            <a:ext cx="5856000" cy="492443"/>
          </a:xfrm>
        </p:spPr>
        <p:txBody>
          <a:bodyPr/>
          <a:lstStyle/>
          <a:p>
            <a:r>
              <a:rPr lang="en-GB" sz="3200" b="1" dirty="0"/>
              <a:t>Barriers: governance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="" xmlns:a16="http://schemas.microsoft.com/office/drawing/2014/main" id="{64F572B6-F2A4-44F3-AD61-DB19F5567A4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8" b="214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="" xmlns:a16="http://schemas.microsoft.com/office/drawing/2014/main" id="{82EFC20A-D4AF-441C-A2AF-9A0FEC97218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30" r="993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2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C815D32-3E7D-4C01-8276-FF1ACC6558D1}"/>
              </a:ext>
            </a:extLst>
          </p:cNvPr>
          <p:cNvSpPr/>
          <p:nvPr/>
        </p:nvSpPr>
        <p:spPr>
          <a:xfrm>
            <a:off x="1230631" y="0"/>
            <a:ext cx="10961369" cy="927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AF4CB9C-F2DF-4175-B564-5FA6E9B09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580" r="11949" b="50232"/>
          <a:stretch/>
        </p:blipFill>
        <p:spPr>
          <a:xfrm>
            <a:off x="1" y="0"/>
            <a:ext cx="1230630" cy="924327"/>
          </a:xfrm>
          <a:prstGeom prst="rect">
            <a:avLst/>
          </a:prstGeom>
          <a:effectLst/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F8AA9B8-E5D0-4689-8777-0E5C0A26735C}"/>
              </a:ext>
            </a:extLst>
          </p:cNvPr>
          <p:cNvGrpSpPr/>
          <p:nvPr/>
        </p:nvGrpSpPr>
        <p:grpSpPr>
          <a:xfrm>
            <a:off x="0" y="462163"/>
            <a:ext cx="12192000" cy="463318"/>
            <a:chOff x="0" y="464639"/>
            <a:chExt cx="12192000" cy="463318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A5A23690-37BA-48F7-9523-4301B6A60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5526" y="534817"/>
              <a:ext cx="1065471" cy="322962"/>
            </a:xfrm>
            <a:prstGeom prst="rect">
              <a:avLst/>
            </a:prstGeom>
          </p:spPr>
        </p:pic>
        <p:sp>
          <p:nvSpPr>
            <p:cNvPr id="19" name="Shape 206">
              <a:extLst>
                <a:ext uri="{FF2B5EF4-FFF2-40B4-BE49-F238E27FC236}">
                  <a16:creationId xmlns="" xmlns:a16="http://schemas.microsoft.com/office/drawing/2014/main" id="{C45B7D7D-4EAB-4FC2-9D99-5CBFE2EEB096}"/>
                </a:ext>
              </a:extLst>
            </p:cNvPr>
            <p:cNvSpPr txBox="1"/>
            <p:nvPr/>
          </p:nvSpPr>
          <p:spPr>
            <a:xfrm>
              <a:off x="1270000" y="464639"/>
              <a:ext cx="8881918" cy="4633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r>
                <a:rPr lang="en-GB" sz="24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Cycling for everyone:</a:t>
              </a:r>
              <a:r>
                <a:rPr lang="en-GB" sz="2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 guide for inclusive cycling</a:t>
              </a:r>
              <a:endPara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33B8E22B-ED31-4F10-A325-6014AD08BDE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27957"/>
              <a:ext cx="1219200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33EC4B8-F240-4E94-A566-51F1E398B980}"/>
              </a:ext>
            </a:extLst>
          </p:cNvPr>
          <p:cNvSpPr/>
          <p:nvPr/>
        </p:nvSpPr>
        <p:spPr>
          <a:xfrm>
            <a:off x="407368" y="1455576"/>
            <a:ext cx="7524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1: Improve governance, planning and decision making</a:t>
            </a: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EE204F2-A347-422C-9C31-B50F12FC2269}"/>
              </a:ext>
            </a:extLst>
          </p:cNvPr>
          <p:cNvSpPr/>
          <p:nvPr/>
        </p:nvSpPr>
        <p:spPr>
          <a:xfrm>
            <a:off x="407369" y="2367230"/>
            <a:ext cx="5976664" cy="39087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2563"/>
            <a:endParaRPr lang="en-GB" sz="1600" dirty="0">
              <a:solidFill>
                <a:srgbClr val="28AAE1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Design walking and cycling strategies and plans to address, and be evaluated against, how they reduce inequity</a:t>
            </a:r>
          </a:p>
          <a:p>
            <a:pPr marL="639763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Increase diversity and representation in decision-making and the transport sector</a:t>
            </a:r>
          </a:p>
          <a:p>
            <a:pPr marL="639763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Improve decision making through better evidence and public engagement</a:t>
            </a:r>
          </a:p>
          <a:p>
            <a:endParaRPr lang="en-GB" sz="16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FC86908-5203-4704-9960-C536F12037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3" t="5504" r="13880" b="23724"/>
          <a:stretch/>
        </p:blipFill>
        <p:spPr>
          <a:xfrm flipH="1">
            <a:off x="7000117" y="2424289"/>
            <a:ext cx="45899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9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F3FC41C-25FE-4570-9164-A6DFAE5FC80C}"/>
              </a:ext>
            </a:extLst>
          </p:cNvPr>
          <p:cNvSpPr/>
          <p:nvPr/>
        </p:nvSpPr>
        <p:spPr>
          <a:xfrm>
            <a:off x="1230631" y="0"/>
            <a:ext cx="10961369" cy="927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AF4CB9C-F2DF-4175-B564-5FA6E9B09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580" r="11949" b="50232"/>
          <a:stretch/>
        </p:blipFill>
        <p:spPr>
          <a:xfrm>
            <a:off x="1" y="0"/>
            <a:ext cx="1230630" cy="924327"/>
          </a:xfrm>
          <a:prstGeom prst="rect">
            <a:avLst/>
          </a:prstGeom>
          <a:effectLst/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F8AA9B8-E5D0-4689-8777-0E5C0A26735C}"/>
              </a:ext>
            </a:extLst>
          </p:cNvPr>
          <p:cNvGrpSpPr/>
          <p:nvPr/>
        </p:nvGrpSpPr>
        <p:grpSpPr>
          <a:xfrm>
            <a:off x="0" y="464639"/>
            <a:ext cx="12192000" cy="463318"/>
            <a:chOff x="0" y="464639"/>
            <a:chExt cx="12192000" cy="463318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A5A23690-37BA-48F7-9523-4301B6A60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5526" y="534817"/>
              <a:ext cx="1065471" cy="322962"/>
            </a:xfrm>
            <a:prstGeom prst="rect">
              <a:avLst/>
            </a:prstGeom>
          </p:spPr>
        </p:pic>
        <p:sp>
          <p:nvSpPr>
            <p:cNvPr id="19" name="Shape 206">
              <a:extLst>
                <a:ext uri="{FF2B5EF4-FFF2-40B4-BE49-F238E27FC236}">
                  <a16:creationId xmlns="" xmlns:a16="http://schemas.microsoft.com/office/drawing/2014/main" id="{C45B7D7D-4EAB-4FC2-9D99-5CBFE2EEB096}"/>
                </a:ext>
              </a:extLst>
            </p:cNvPr>
            <p:cNvSpPr txBox="1"/>
            <p:nvPr/>
          </p:nvSpPr>
          <p:spPr>
            <a:xfrm>
              <a:off x="1270000" y="464639"/>
              <a:ext cx="8881918" cy="4633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r>
                <a:rPr lang="en-GB" sz="24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Cycling for everyone:</a:t>
              </a:r>
              <a:r>
                <a:rPr lang="en-GB" sz="2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 guide for inclusive cycling</a:t>
              </a:r>
              <a:endPara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="" xmlns:a16="http://schemas.microsoft.com/office/drawing/2014/main" id="{33B8E22B-ED31-4F10-A325-6014AD08BDE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27957"/>
              <a:ext cx="1219200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33EC4B8-F240-4E94-A566-51F1E398B980}"/>
              </a:ext>
            </a:extLst>
          </p:cNvPr>
          <p:cNvSpPr/>
          <p:nvPr/>
        </p:nvSpPr>
        <p:spPr>
          <a:xfrm>
            <a:off x="320606" y="1501259"/>
            <a:ext cx="7532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2: Create better places for everyone to walk and cycle 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335890A-459F-452A-A06E-1081FAB6DF9E}"/>
              </a:ext>
            </a:extLst>
          </p:cNvPr>
          <p:cNvSpPr/>
          <p:nvPr/>
        </p:nvSpPr>
        <p:spPr>
          <a:xfrm>
            <a:off x="479376" y="2204864"/>
            <a:ext cx="4680520" cy="42780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2563"/>
            <a:endParaRPr lang="en-GB" sz="1600" dirty="0">
              <a:solidFill>
                <a:srgbClr val="28AAE1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Improve road safety, primarily through protected space for walking and cycling, and low-traffic neighbourhoods</a:t>
            </a:r>
          </a:p>
          <a:p>
            <a:pPr marL="639763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Address personal safety and harassment</a:t>
            </a:r>
          </a:p>
          <a:p>
            <a:pPr marL="639763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639763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Ensure walking and cycling infrastructure is fully inclusive</a:t>
            </a:r>
          </a:p>
          <a:p>
            <a:endParaRPr lang="en-GB" sz="16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EB480FF2-7E55-4BBD-846F-F9D62514F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2330043"/>
            <a:ext cx="64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9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2655073-79F5-4BCF-879A-F1AD7E37C8DC}"/>
              </a:ext>
            </a:extLst>
          </p:cNvPr>
          <p:cNvSpPr/>
          <p:nvPr/>
        </p:nvSpPr>
        <p:spPr>
          <a:xfrm>
            <a:off x="1230631" y="0"/>
            <a:ext cx="10961369" cy="927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AF4CB9C-F2DF-4175-B564-5FA6E9B09F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580" r="11949" b="50232"/>
          <a:stretch/>
        </p:blipFill>
        <p:spPr>
          <a:xfrm>
            <a:off x="1" y="0"/>
            <a:ext cx="1230630" cy="924327"/>
          </a:xfrm>
          <a:prstGeom prst="rect">
            <a:avLst/>
          </a:prstGeom>
          <a:effectLst/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A5A23690-37BA-48F7-9523-4301B6A60E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526" y="534817"/>
            <a:ext cx="1065471" cy="322962"/>
          </a:xfrm>
          <a:prstGeom prst="rect">
            <a:avLst/>
          </a:prstGeom>
        </p:spPr>
      </p:pic>
      <p:sp>
        <p:nvSpPr>
          <p:cNvPr id="19" name="Shape 206">
            <a:extLst>
              <a:ext uri="{FF2B5EF4-FFF2-40B4-BE49-F238E27FC236}">
                <a16:creationId xmlns="" xmlns:a16="http://schemas.microsoft.com/office/drawing/2014/main" id="{C45B7D7D-4EAB-4FC2-9D99-5CBFE2EEB096}"/>
              </a:ext>
            </a:extLst>
          </p:cNvPr>
          <p:cNvSpPr txBox="1"/>
          <p:nvPr/>
        </p:nvSpPr>
        <p:spPr>
          <a:xfrm>
            <a:off x="1270000" y="464639"/>
            <a:ext cx="8881918" cy="4633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en-GB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Cycling for everyone:</a:t>
            </a:r>
            <a:r>
              <a:rPr lang="en-GB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guide for inclusive cycling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33B8E22B-ED31-4F10-A325-6014AD08BDEF}"/>
              </a:ext>
            </a:extLst>
          </p:cNvPr>
          <p:cNvCxnSpPr>
            <a:cxnSpLocks/>
          </p:cNvCxnSpPr>
          <p:nvPr/>
        </p:nvCxnSpPr>
        <p:spPr>
          <a:xfrm>
            <a:off x="0" y="927957"/>
            <a:ext cx="12192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33EC4B8-F240-4E94-A566-51F1E398B980}"/>
              </a:ext>
            </a:extLst>
          </p:cNvPr>
          <p:cNvSpPr/>
          <p:nvPr/>
        </p:nvSpPr>
        <p:spPr>
          <a:xfrm>
            <a:off x="320604" y="1427148"/>
            <a:ext cx="10239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3: Welcome and support all people to walk and cycle</a:t>
            </a: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BEE31FE-59F3-4BD1-96D8-DB744340294F}"/>
              </a:ext>
            </a:extLst>
          </p:cNvPr>
          <p:cNvSpPr/>
          <p:nvPr/>
        </p:nvSpPr>
        <p:spPr>
          <a:xfrm>
            <a:off x="320605" y="2238486"/>
            <a:ext cx="5630771" cy="39087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82563"/>
            <a:endParaRPr lang="en-GB" sz="1600" dirty="0">
              <a:solidFill>
                <a:srgbClr val="28AAE1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542925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Use inclusive language and imagery, and ensure walking and cycling is welcoming and celebrates diversity</a:t>
            </a:r>
          </a:p>
          <a:p>
            <a:pPr marL="542925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542925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Ensure cost is not a barrier to access a cycle</a:t>
            </a:r>
          </a:p>
          <a:p>
            <a:pPr marL="542925" indent="-457200">
              <a:buFont typeface="+mj-lt"/>
              <a:buAutoNum type="arabicPeriod"/>
            </a:pPr>
            <a:endParaRPr lang="en-GB" sz="24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  <a:p>
            <a:pPr marL="542925" indent="-457200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</a:rPr>
              <a:t>Offer free cycle training for all children and adults</a:t>
            </a:r>
          </a:p>
          <a:p>
            <a:endParaRPr lang="en-GB" sz="1600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A6F3369-162F-4236-9258-C7645A080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562" y="2060848"/>
            <a:ext cx="5757561" cy="39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880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E512609-7C81-4DA0-B142-22779E135D77}"/>
              </a:ext>
            </a:extLst>
          </p:cNvPr>
          <p:cNvSpPr/>
          <p:nvPr/>
        </p:nvSpPr>
        <p:spPr>
          <a:xfrm>
            <a:off x="479376" y="4941168"/>
            <a:ext cx="10873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0000"/>
                </a:solidFill>
                <a:latin typeface="Times New Roman"/>
                <a:ea typeface="ＭＳ Ｐゴシック"/>
                <a:cs typeface="ＭＳ Ｐゴシック"/>
                <a:hlinkClick r:id="rId2"/>
              </a:rPr>
              <a:t>https://www.arup.com/expertise/industry/walking-and-cycling</a:t>
            </a:r>
            <a: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/>
            </a:r>
            <a:b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</a:br>
            <a: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  <a:hlinkClick r:id="rId3"/>
              </a:rPr>
              <a:t>susan.claris@arup.com</a:t>
            </a:r>
            <a: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</a:t>
            </a:r>
            <a:b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</a:br>
            <a:r>
              <a:rPr lang="it-IT" sz="32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  @</a:t>
            </a:r>
            <a:r>
              <a:rPr lang="it-IT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susanclaris</a:t>
            </a:r>
            <a:endParaRPr lang="en-GB" sz="3200" dirty="0">
              <a:solidFill>
                <a:srgbClr val="000000"/>
              </a:solidFill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8F5D407B-3987-4E99-8D19-9BCE69F94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4" y="6095970"/>
            <a:ext cx="360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C4ADAB9-5D87-474E-AE11-D73BF34638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980" y="273764"/>
            <a:ext cx="6081791" cy="468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A646306-5739-488D-A9AF-0B3E9C32C11B}"/>
              </a:ext>
            </a:extLst>
          </p:cNvPr>
          <p:cNvSpPr txBox="1"/>
          <p:nvPr/>
        </p:nvSpPr>
        <p:spPr>
          <a:xfrm>
            <a:off x="9827079" y="3960327"/>
            <a:ext cx="1791898" cy="10151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  <a:latin typeface="Times New Roman"/>
              <a:ea typeface="ＭＳ Ｐゴシック"/>
              <a:cs typeface="ＭＳ Ｐゴシック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4A8E188F-3E63-42B3-9F81-54C42772EA5D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917C0163-15BD-4652-9EB5-DCDA4623F0F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7988" y="374172"/>
            <a:ext cx="5856000" cy="615553"/>
          </a:xfrm>
        </p:spPr>
        <p:txBody>
          <a:bodyPr/>
          <a:lstStyle/>
          <a:p>
            <a:r>
              <a:rPr lang="en-GB" sz="4000" b="1" dirty="0"/>
              <a:t>Walking for Everyone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D824497-F61B-44DD-954C-C208EA313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725" y="2436210"/>
            <a:ext cx="2962275" cy="1343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FF11B20-9B41-4F4A-8C2D-304A0C51A4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616" y="2236336"/>
            <a:ext cx="1554501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Laurence Oakes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Ash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CEO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, City </a:t>
            </a: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Science</a:t>
            </a:r>
            <a:endParaRPr lang="en-US" sz="3600" dirty="0">
              <a:solidFill>
                <a:schemeClr val="bg1"/>
              </a:solidFill>
              <a:latin typeface="Futura Book"/>
              <a:cs typeface="Futura Book"/>
            </a:endParaRPr>
          </a:p>
        </p:txBody>
      </p:sp>
    </p:spTree>
    <p:extLst>
      <p:ext uri="{BB962C8B-B14F-4D97-AF65-F5344CB8AC3E}">
        <p14:creationId xmlns:p14="http://schemas.microsoft.com/office/powerpoint/2010/main" val="21629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8712BAE-D726-48D5-84D8-730CAF36E1D2}"/>
              </a:ext>
            </a:extLst>
          </p:cNvPr>
          <p:cNvSpPr/>
          <p:nvPr/>
        </p:nvSpPr>
        <p:spPr>
          <a:xfrm>
            <a:off x="5943599" y="0"/>
            <a:ext cx="6321106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36EE501-E5AA-42C8-B5C5-56FC3FF3DC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4E69973-32B7-4F19-AF60-3D0EE64840F7}"/>
              </a:ext>
            </a:extLst>
          </p:cNvPr>
          <p:cNvSpPr txBox="1"/>
          <p:nvPr/>
        </p:nvSpPr>
        <p:spPr>
          <a:xfrm>
            <a:off x="489358" y="1324016"/>
            <a:ext cx="48488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394C6C"/>
                </a:solidFill>
                <a:latin typeface="Roboto Condensed Light"/>
              </a:rPr>
              <a:t>ADDRESSING THE CARBON CHALLENGE: </a:t>
            </a:r>
            <a:r>
              <a:rPr lang="en-GB" sz="2200" dirty="0">
                <a:solidFill>
                  <a:srgbClr val="394C6C"/>
                </a:solidFill>
                <a:latin typeface="Roboto Condensed Light"/>
              </a:rPr>
              <a:t>UPDATE ON PLACE-BASED DECARBONISATION RESERCH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D7DC4E9-2BF8-4179-A891-851FE27BE8AC}"/>
              </a:ext>
            </a:extLst>
          </p:cNvPr>
          <p:cNvSpPr txBox="1"/>
          <p:nvPr/>
        </p:nvSpPr>
        <p:spPr>
          <a:xfrm>
            <a:off x="489358" y="2770567"/>
            <a:ext cx="3958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89C0B7"/>
                </a:solidFill>
                <a:latin typeface="Roboto Condensed Light"/>
              </a:rPr>
              <a:t>APPGCW Webinar | November 2020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3000C86-C55B-45E4-AFF3-60DFEF28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15" y="4087434"/>
            <a:ext cx="3627721" cy="2070477"/>
          </a:xfrm>
          <a:prstGeom prst="rect">
            <a:avLst/>
          </a:prstGeom>
        </p:spPr>
      </p:pic>
      <p:pic>
        <p:nvPicPr>
          <p:cNvPr id="5" name="Picture 4" descr="A person riding a bicycle in front of a brick building&#10;&#10;Description automatically generated">
            <a:extLst>
              <a:ext uri="{FF2B5EF4-FFF2-40B4-BE49-F238E27FC236}">
                <a16:creationId xmlns="" xmlns:a16="http://schemas.microsoft.com/office/drawing/2014/main" id="{54B91934-B482-4A54-BD1D-C9CBCB901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7" y="1084072"/>
            <a:ext cx="6348969" cy="4232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AF9BE54-7C45-4B19-A0B9-C6DC28EA054B}"/>
              </a:ext>
            </a:extLst>
          </p:cNvPr>
          <p:cNvSpPr txBox="1"/>
          <p:nvPr/>
        </p:nvSpPr>
        <p:spPr>
          <a:xfrm>
            <a:off x="489358" y="3139899"/>
            <a:ext cx="2355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394C6C"/>
                </a:solidFill>
                <a:latin typeface="Roboto Condensed Light"/>
              </a:rPr>
              <a:t>loa@cityscience.com</a:t>
            </a:r>
          </a:p>
        </p:txBody>
      </p:sp>
    </p:spTree>
    <p:extLst>
      <p:ext uri="{BB962C8B-B14F-4D97-AF65-F5344CB8AC3E}">
        <p14:creationId xmlns:p14="http://schemas.microsoft.com/office/powerpoint/2010/main" val="2559801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OVERVIEW</a:t>
            </a:r>
            <a:endParaRPr lang="en-GB" sz="2400" spc="300" dirty="0">
              <a:solidFill>
                <a:prstClr val="white"/>
              </a:solidFill>
              <a:latin typeface="Roboto Condensed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B63CFD4-962C-428B-BFF0-8BD86503858C}"/>
              </a:ext>
            </a:extLst>
          </p:cNvPr>
          <p:cNvSpPr/>
          <p:nvPr/>
        </p:nvSpPr>
        <p:spPr>
          <a:xfrm>
            <a:off x="525011" y="1669405"/>
            <a:ext cx="3303865" cy="415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77056AB-E868-418F-8A12-E9325832C389}"/>
              </a:ext>
            </a:extLst>
          </p:cNvPr>
          <p:cNvSpPr/>
          <p:nvPr/>
        </p:nvSpPr>
        <p:spPr>
          <a:xfrm>
            <a:off x="525011" y="1669405"/>
            <a:ext cx="3303865" cy="6627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  <a:latin typeface="Roboto Condensed Light"/>
              </a:rPr>
              <a:t>Drivers of Carbon in the UK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ECFC89E-B967-4E9C-840B-106A940DD1F9}"/>
              </a:ext>
            </a:extLst>
          </p:cNvPr>
          <p:cNvSpPr/>
          <p:nvPr/>
        </p:nvSpPr>
        <p:spPr>
          <a:xfrm>
            <a:off x="4444067" y="1669405"/>
            <a:ext cx="3303865" cy="415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E33021AF-09B7-4ECA-A6AD-41859643D464}"/>
              </a:ext>
            </a:extLst>
          </p:cNvPr>
          <p:cNvSpPr/>
          <p:nvPr/>
        </p:nvSpPr>
        <p:spPr>
          <a:xfrm>
            <a:off x="4444067" y="1669405"/>
            <a:ext cx="3303865" cy="6627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  <a:latin typeface="Roboto Condensed Light"/>
              </a:rPr>
              <a:t>Learning from Best Practice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E38C3BC5-AC60-48F9-A2A6-A3E82541B279}"/>
              </a:ext>
            </a:extLst>
          </p:cNvPr>
          <p:cNvSpPr/>
          <p:nvPr/>
        </p:nvSpPr>
        <p:spPr>
          <a:xfrm>
            <a:off x="8363123" y="1669405"/>
            <a:ext cx="3303865" cy="4158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977E7459-839D-4ED5-996B-BC72857BF9A9}"/>
              </a:ext>
            </a:extLst>
          </p:cNvPr>
          <p:cNvSpPr/>
          <p:nvPr/>
        </p:nvSpPr>
        <p:spPr>
          <a:xfrm>
            <a:off x="8363123" y="1669405"/>
            <a:ext cx="3303865" cy="662734"/>
          </a:xfrm>
          <a:prstGeom prst="rect">
            <a:avLst/>
          </a:prstGeom>
          <a:solidFill>
            <a:srgbClr val="F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  <a:latin typeface="Roboto Condensed Light"/>
              </a:rPr>
              <a:t>Conclusions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B7B76BF-A786-4DEA-9352-3B869F63C49A}"/>
              </a:ext>
            </a:extLst>
          </p:cNvPr>
          <p:cNvSpPr txBox="1"/>
          <p:nvPr/>
        </p:nvSpPr>
        <p:spPr>
          <a:xfrm>
            <a:off x="525009" y="4777370"/>
            <a:ext cx="330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/>
              </a:rPr>
              <a:t>Can we identify what is driving carbon emissions?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481A0F0-F448-4915-9EAF-9FB9CD4BEC1D}"/>
              </a:ext>
            </a:extLst>
          </p:cNvPr>
          <p:cNvSpPr txBox="1"/>
          <p:nvPr/>
        </p:nvSpPr>
        <p:spPr>
          <a:xfrm>
            <a:off x="4444065" y="4777370"/>
            <a:ext cx="330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/>
              </a:rPr>
              <a:t>What do we know about how to address emissions?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4248171-0E8B-480E-A776-CF83A5E59F8A}"/>
              </a:ext>
            </a:extLst>
          </p:cNvPr>
          <p:cNvSpPr txBox="1"/>
          <p:nvPr/>
        </p:nvSpPr>
        <p:spPr>
          <a:xfrm>
            <a:off x="8363112" y="4777370"/>
            <a:ext cx="3303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/>
              </a:rPr>
              <a:t>The key takeaway messages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CB611903-4313-45AD-8941-E89884F492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4">
            <a:extLst>
              <a:ext uri="{FF2B5EF4-FFF2-40B4-BE49-F238E27FC236}">
                <a16:creationId xmlns="" xmlns:a16="http://schemas.microsoft.com/office/drawing/2014/main" id="{34F06201-971B-4CDA-A21D-D05CF7847B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E34BF7C-EBEA-459C-8196-0DED5ED80A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3" r="6603"/>
          <a:stretch/>
        </p:blipFill>
        <p:spPr>
          <a:xfrm>
            <a:off x="525007" y="2327877"/>
            <a:ext cx="3303867" cy="23414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F48584DD-33D4-4D87-8E7F-86D01BE7FFF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39" r="7139"/>
          <a:stretch/>
        </p:blipFill>
        <p:spPr>
          <a:xfrm>
            <a:off x="4444060" y="2336809"/>
            <a:ext cx="3303866" cy="2340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7BF99215-F709-4435-88E1-37C6EDB819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650"/>
          <a:stretch/>
        </p:blipFill>
        <p:spPr>
          <a:xfrm>
            <a:off x="8363111" y="2336809"/>
            <a:ext cx="3303866" cy="23344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1979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THE GLOBAL CARBON BUDGET</a:t>
            </a:r>
            <a:endParaRPr lang="en-GB" sz="2400" spc="300" dirty="0">
              <a:solidFill>
                <a:prstClr val="white"/>
              </a:solidFill>
              <a:latin typeface="Roboto Condensed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195B13A-ADFE-40B6-8596-A34D7BDAC579}"/>
              </a:ext>
            </a:extLst>
          </p:cNvPr>
          <p:cNvSpPr/>
          <p:nvPr/>
        </p:nvSpPr>
        <p:spPr>
          <a:xfrm>
            <a:off x="3696222" y="1486429"/>
            <a:ext cx="7935985" cy="4714607"/>
          </a:xfrm>
          <a:prstGeom prst="rect">
            <a:avLst/>
          </a:prstGeom>
          <a:solidFill>
            <a:srgbClr val="D9E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7A5C38D-5DA7-4A16-8C1A-1E7602F97F35}"/>
              </a:ext>
            </a:extLst>
          </p:cNvPr>
          <p:cNvSpPr txBox="1"/>
          <p:nvPr/>
        </p:nvSpPr>
        <p:spPr>
          <a:xfrm>
            <a:off x="3796890" y="1524359"/>
            <a:ext cx="138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Global warming since pre-industrial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BE9E53D-B570-47A2-8DA5-4377BDD7F38B}"/>
              </a:ext>
            </a:extLst>
          </p:cNvPr>
          <p:cNvSpPr txBox="1"/>
          <p:nvPr/>
        </p:nvSpPr>
        <p:spPr>
          <a:xfrm>
            <a:off x="5618699" y="1548006"/>
            <a:ext cx="1399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Remaining Carbon Budget from 2019 (GtCO</a:t>
            </a:r>
            <a:r>
              <a:rPr lang="en-GB" sz="1200" b="1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  <a:endParaRPr lang="en-GB" sz="1200" b="1" baseline="-25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74CB86F-FD59-4D6B-86C3-912221527C26}"/>
              </a:ext>
            </a:extLst>
          </p:cNvPr>
          <p:cNvSpPr txBox="1"/>
          <p:nvPr/>
        </p:nvSpPr>
        <p:spPr>
          <a:xfrm>
            <a:off x="8026339" y="1524359"/>
            <a:ext cx="2381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We are currently emitting about 41.5 GtCO</a:t>
            </a:r>
            <a:r>
              <a:rPr lang="en-GB" sz="1200" b="1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each year</a:t>
            </a:r>
          </a:p>
        </p:txBody>
      </p:sp>
      <p:pic>
        <p:nvPicPr>
          <p:cNvPr id="11" name="Graphic 10" descr="Airplane">
            <a:extLst>
              <a:ext uri="{FF2B5EF4-FFF2-40B4-BE49-F238E27FC236}">
                <a16:creationId xmlns="" xmlns:a16="http://schemas.microsoft.com/office/drawing/2014/main" id="{A8EFDA31-62E4-44A2-B967-D578EA4B7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7563" y="2150510"/>
            <a:ext cx="914400" cy="914400"/>
          </a:xfrm>
          <a:prstGeom prst="rect">
            <a:avLst/>
          </a:prstGeom>
        </p:spPr>
      </p:pic>
      <p:pic>
        <p:nvPicPr>
          <p:cNvPr id="12" name="Graphic 11" descr="Factory">
            <a:extLst>
              <a:ext uri="{FF2B5EF4-FFF2-40B4-BE49-F238E27FC236}">
                <a16:creationId xmlns="" xmlns:a16="http://schemas.microsoft.com/office/drawing/2014/main" id="{4E5E4C24-783C-4B6E-A29F-D4D9AFDF4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1963" y="2150510"/>
            <a:ext cx="914400" cy="914400"/>
          </a:xfrm>
          <a:prstGeom prst="rect">
            <a:avLst/>
          </a:prstGeom>
        </p:spPr>
      </p:pic>
      <p:pic>
        <p:nvPicPr>
          <p:cNvPr id="13" name="Graphic 12" descr="Power Plant">
            <a:extLst>
              <a:ext uri="{FF2B5EF4-FFF2-40B4-BE49-F238E27FC236}">
                <a16:creationId xmlns="" xmlns:a16="http://schemas.microsoft.com/office/drawing/2014/main" id="{B7E9B192-00EE-4512-BC3D-61CAC4FFD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3475" y="2150510"/>
            <a:ext cx="914400" cy="9144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D2D13530-2E25-41ED-894B-3ABE1C7CB0F6}"/>
              </a:ext>
            </a:extLst>
          </p:cNvPr>
          <p:cNvSpPr/>
          <p:nvPr/>
        </p:nvSpPr>
        <p:spPr>
          <a:xfrm>
            <a:off x="5131879" y="2506056"/>
            <a:ext cx="2466361" cy="2466361"/>
          </a:xfrm>
          <a:prstGeom prst="ellipse">
            <a:avLst/>
          </a:prstGeom>
          <a:solidFill>
            <a:srgbClr val="E745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0C6755EC-C048-4C00-AF57-90767369382F}"/>
              </a:ext>
            </a:extLst>
          </p:cNvPr>
          <p:cNvSpPr/>
          <p:nvPr/>
        </p:nvSpPr>
        <p:spPr>
          <a:xfrm>
            <a:off x="5343002" y="2938089"/>
            <a:ext cx="2034328" cy="2034328"/>
          </a:xfrm>
          <a:prstGeom prst="ellipse">
            <a:avLst/>
          </a:prstGeom>
          <a:solidFill>
            <a:srgbClr val="85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D3E8B6A3-272F-400C-9BFF-F33F478743EF}"/>
              </a:ext>
            </a:extLst>
          </p:cNvPr>
          <p:cNvSpPr/>
          <p:nvPr/>
        </p:nvSpPr>
        <p:spPr>
          <a:xfrm>
            <a:off x="5566382" y="3381354"/>
            <a:ext cx="1591063" cy="15910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B306E8EB-EF97-4245-8D41-83F05BEB1DCE}"/>
              </a:ext>
            </a:extLst>
          </p:cNvPr>
          <p:cNvSpPr/>
          <p:nvPr/>
        </p:nvSpPr>
        <p:spPr>
          <a:xfrm>
            <a:off x="3849322" y="2552292"/>
            <a:ext cx="744522" cy="302204"/>
          </a:xfrm>
          <a:prstGeom prst="roundRect">
            <a:avLst/>
          </a:prstGeom>
          <a:solidFill>
            <a:srgbClr val="E745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2.0°C</a:t>
            </a:r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8127B6B4-7E2F-406D-AC0B-663D0AC0A6D9}"/>
              </a:ext>
            </a:extLst>
          </p:cNvPr>
          <p:cNvSpPr/>
          <p:nvPr/>
        </p:nvSpPr>
        <p:spPr>
          <a:xfrm>
            <a:off x="3849322" y="3176127"/>
            <a:ext cx="744522" cy="302204"/>
          </a:xfrm>
          <a:prstGeom prst="roundRect">
            <a:avLst/>
          </a:prstGeom>
          <a:solidFill>
            <a:srgbClr val="85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1.75°C</a:t>
            </a:r>
            <a:endParaRPr lang="en-GB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24B75400-6D00-4C21-98CE-3668AB2C0A5B}"/>
              </a:ext>
            </a:extLst>
          </p:cNvPr>
          <p:cNvSpPr/>
          <p:nvPr/>
        </p:nvSpPr>
        <p:spPr>
          <a:xfrm>
            <a:off x="3849322" y="3799962"/>
            <a:ext cx="744522" cy="3022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1.5°C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819DA67-A4DD-46B5-BB0D-EB872B20BB30}"/>
              </a:ext>
            </a:extLst>
          </p:cNvPr>
          <p:cNvSpPr txBox="1"/>
          <p:nvPr/>
        </p:nvSpPr>
        <p:spPr>
          <a:xfrm>
            <a:off x="3796890" y="5037653"/>
            <a:ext cx="4229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For a 50% chance to keep warming to 1.5°C, the amount of CO</a:t>
            </a:r>
            <a:r>
              <a:rPr lang="en-GB" sz="1200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 that can be released into the atmosphere is about 500 GtCO</a:t>
            </a:r>
            <a:r>
              <a:rPr lang="en-GB" sz="1200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.  For a 50% chance of staying below 1.75°C, it is about 1000 GtCO</a:t>
            </a:r>
            <a:r>
              <a:rPr lang="en-GB" sz="1200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GB" sz="1200" baseline="-25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1ADF15A-0416-4956-809C-E715D0BCE3F5}"/>
              </a:ext>
            </a:extLst>
          </p:cNvPr>
          <p:cNvSpPr txBox="1"/>
          <p:nvPr/>
        </p:nvSpPr>
        <p:spPr>
          <a:xfrm>
            <a:off x="6083505" y="4020339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540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E0FAA24-1952-4C49-8DF8-00ABB391C77C}"/>
              </a:ext>
            </a:extLst>
          </p:cNvPr>
          <p:cNvSpPr txBox="1"/>
          <p:nvPr/>
        </p:nvSpPr>
        <p:spPr>
          <a:xfrm>
            <a:off x="6029501" y="3003294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1000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988E8B6-D484-414C-A1AF-877216CD6D50}"/>
              </a:ext>
            </a:extLst>
          </p:cNvPr>
          <p:cNvSpPr txBox="1"/>
          <p:nvPr/>
        </p:nvSpPr>
        <p:spPr>
          <a:xfrm>
            <a:off x="6017835" y="2552613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1460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0A2FED7C-CC16-4978-9A75-6DC1320CFAA1}"/>
              </a:ext>
            </a:extLst>
          </p:cNvPr>
          <p:cNvSpPr/>
          <p:nvPr/>
        </p:nvSpPr>
        <p:spPr>
          <a:xfrm>
            <a:off x="10823170" y="2216678"/>
            <a:ext cx="475486" cy="475486"/>
          </a:xfrm>
          <a:prstGeom prst="ellipse">
            <a:avLst/>
          </a:prstGeom>
          <a:solidFill>
            <a:srgbClr val="E745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08B5001-3E9C-4FA6-A824-395B3FCEC599}"/>
              </a:ext>
            </a:extLst>
          </p:cNvPr>
          <p:cNvSpPr txBox="1"/>
          <p:nvPr/>
        </p:nvSpPr>
        <p:spPr>
          <a:xfrm>
            <a:off x="10782887" y="2263545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white"/>
                </a:solidFill>
                <a:latin typeface="Calibri"/>
              </a:rPr>
              <a:t>41.5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5DFCF7B-D95F-4B40-9DBF-1EE244940FA1}"/>
              </a:ext>
            </a:extLst>
          </p:cNvPr>
          <p:cNvSpPr txBox="1"/>
          <p:nvPr/>
        </p:nvSpPr>
        <p:spPr>
          <a:xfrm>
            <a:off x="10629153" y="2748241"/>
            <a:ext cx="8934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GtCO</a:t>
            </a:r>
            <a:r>
              <a:rPr lang="en-GB" sz="1200" b="1" baseline="-25000" dirty="0">
                <a:solidFill>
                  <a:prstClr val="black"/>
                </a:solidFill>
                <a:latin typeface="Century Gothic" panose="020B0502020202020204" pitchFamily="34" charset="0"/>
              </a:rPr>
              <a:t>2</a:t>
            </a:r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/</a:t>
            </a:r>
            <a:r>
              <a:rPr lang="en-GB" sz="1200" b="1" dirty="0" err="1">
                <a:solidFill>
                  <a:prstClr val="black"/>
                </a:solidFill>
                <a:latin typeface="Century Gothic" panose="020B0502020202020204" pitchFamily="34" charset="0"/>
              </a:rPr>
              <a:t>yr</a:t>
            </a:r>
            <a:endParaRPr lang="en-GB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D9245E3-2F6F-4EC3-9479-C0FB1F5E9541}"/>
              </a:ext>
            </a:extLst>
          </p:cNvPr>
          <p:cNvSpPr txBox="1"/>
          <p:nvPr/>
        </p:nvSpPr>
        <p:spPr>
          <a:xfrm>
            <a:off x="3796890" y="5915339"/>
            <a:ext cx="61323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dirty="0">
                <a:solidFill>
                  <a:prstClr val="black"/>
                </a:solidFill>
                <a:latin typeface="Century Gothic" panose="020B0502020202020204" pitchFamily="34" charset="0"/>
              </a:rPr>
              <a:t>Source: BP, Global Carbon Project, IPCC, CTI Analysis, October 2019 </a:t>
            </a:r>
            <a:endParaRPr lang="en-GB" sz="90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4E5E3C5-988D-4513-B9DD-8A65FCA9F027}"/>
              </a:ext>
            </a:extLst>
          </p:cNvPr>
          <p:cNvSpPr txBox="1"/>
          <p:nvPr/>
        </p:nvSpPr>
        <p:spPr>
          <a:xfrm>
            <a:off x="8026339" y="3281830"/>
            <a:ext cx="3092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At current rates of production, that means we have approximately:</a:t>
            </a:r>
          </a:p>
        </p:txBody>
      </p:sp>
      <p:pic>
        <p:nvPicPr>
          <p:cNvPr id="30" name="Graphic 29" descr="Flip calendar">
            <a:extLst>
              <a:ext uri="{FF2B5EF4-FFF2-40B4-BE49-F238E27FC236}">
                <a16:creationId xmlns="" xmlns:a16="http://schemas.microsoft.com/office/drawing/2014/main" id="{A9F177A0-9041-4638-8A63-63DEE08DCB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94453" y="3808731"/>
            <a:ext cx="1872506" cy="1872506"/>
          </a:xfrm>
          <a:prstGeom prst="rect">
            <a:avLst/>
          </a:prstGeom>
        </p:spPr>
      </p:pic>
      <p:pic>
        <p:nvPicPr>
          <p:cNvPr id="31" name="Graphic 30" descr="Flip calendar">
            <a:extLst>
              <a:ext uri="{FF2B5EF4-FFF2-40B4-BE49-F238E27FC236}">
                <a16:creationId xmlns="" xmlns:a16="http://schemas.microsoft.com/office/drawing/2014/main" id="{A696B6CF-8045-4D0F-A9C6-76A291703C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24216" y="3808731"/>
            <a:ext cx="1872506" cy="187250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4DC67862-F50D-4FD4-B6C3-7CDEA2FF145A}"/>
              </a:ext>
            </a:extLst>
          </p:cNvPr>
          <p:cNvSpPr/>
          <p:nvPr/>
        </p:nvSpPr>
        <p:spPr>
          <a:xfrm>
            <a:off x="8234469" y="4637400"/>
            <a:ext cx="1178415" cy="702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D5A9A6A-9D76-4E20-8022-6E2491B0EB91}"/>
              </a:ext>
            </a:extLst>
          </p:cNvPr>
          <p:cNvSpPr txBox="1"/>
          <p:nvPr/>
        </p:nvSpPr>
        <p:spPr>
          <a:xfrm>
            <a:off x="8114338" y="4531315"/>
            <a:ext cx="13841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1.5°C Outcome</a:t>
            </a:r>
            <a:endParaRPr lang="en-GB" sz="1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DF76DC36-0420-4D00-BC34-4D9FEABFAA15}"/>
              </a:ext>
            </a:extLst>
          </p:cNvPr>
          <p:cNvSpPr/>
          <p:nvPr/>
        </p:nvSpPr>
        <p:spPr>
          <a:xfrm>
            <a:off x="9871261" y="4606824"/>
            <a:ext cx="1178415" cy="702380"/>
          </a:xfrm>
          <a:prstGeom prst="rect">
            <a:avLst/>
          </a:prstGeom>
          <a:solidFill>
            <a:srgbClr val="85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5D53051-A0EA-459A-9244-5F8930B42341}"/>
              </a:ext>
            </a:extLst>
          </p:cNvPr>
          <p:cNvSpPr txBox="1"/>
          <p:nvPr/>
        </p:nvSpPr>
        <p:spPr>
          <a:xfrm>
            <a:off x="9734637" y="4526239"/>
            <a:ext cx="13841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1.75°C Outcome</a:t>
            </a:r>
            <a:endParaRPr lang="en-GB" sz="1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FD81492-0BE6-4741-9550-962A17556F32}"/>
              </a:ext>
            </a:extLst>
          </p:cNvPr>
          <p:cNvSpPr txBox="1"/>
          <p:nvPr/>
        </p:nvSpPr>
        <p:spPr>
          <a:xfrm>
            <a:off x="8446122" y="4650036"/>
            <a:ext cx="74090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12</a:t>
            </a:r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000" dirty="0">
                <a:solidFill>
                  <a:prstClr val="black"/>
                </a:solidFill>
                <a:latin typeface="Century Gothic" panose="020B0502020202020204" pitchFamily="34" charset="0"/>
              </a:rPr>
              <a:t>years left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06D9AB25-1A0F-440E-B4CA-DFA94C49592B}"/>
              </a:ext>
            </a:extLst>
          </p:cNvPr>
          <p:cNvSpPr txBox="1"/>
          <p:nvPr/>
        </p:nvSpPr>
        <p:spPr>
          <a:xfrm>
            <a:off x="10090014" y="4650036"/>
            <a:ext cx="74090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23</a:t>
            </a:r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years left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34A0457-93BD-4AD4-916B-CA7D8E85906D}"/>
              </a:ext>
            </a:extLst>
          </p:cNvPr>
          <p:cNvSpPr txBox="1"/>
          <p:nvPr/>
        </p:nvSpPr>
        <p:spPr>
          <a:xfrm>
            <a:off x="469257" y="1524359"/>
            <a:ext cx="30314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92332"/>
                </a:solidFill>
                <a:latin typeface="Century Gothic" panose="020B0502020202020204" pitchFamily="34" charset="0"/>
              </a:rPr>
              <a:t>The outcome for the planet is defined by total cumulative GHGs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b="1" dirty="0">
              <a:solidFill>
                <a:srgbClr val="09233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92332"/>
                </a:solidFill>
                <a:latin typeface="Century Gothic" panose="020B0502020202020204" pitchFamily="34" charset="0"/>
              </a:rPr>
              <a:t>To stabilise warming we must reach “Net Zero” emissions globally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b="1" dirty="0">
              <a:solidFill>
                <a:srgbClr val="09233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92332"/>
                </a:solidFill>
                <a:latin typeface="Century Gothic" panose="020B0502020202020204" pitchFamily="34" charset="0"/>
              </a:rPr>
              <a:t>To achieve a 1.5°C outcome there are just </a:t>
            </a:r>
            <a:r>
              <a:rPr lang="en-GB" sz="2200" b="1" dirty="0">
                <a:solidFill>
                  <a:srgbClr val="85AADA"/>
                </a:solidFill>
                <a:latin typeface="Century Gothic" panose="020B0502020202020204" pitchFamily="34" charset="0"/>
              </a:rPr>
              <a:t>12 years </a:t>
            </a:r>
            <a:r>
              <a:rPr lang="en-GB" sz="2200" b="1" dirty="0">
                <a:solidFill>
                  <a:srgbClr val="092332"/>
                </a:solidFill>
                <a:latin typeface="Century Gothic" panose="020B0502020202020204" pitchFamily="34" charset="0"/>
              </a:rPr>
              <a:t>left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37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DECARBONISATION NEEDS TO HAPPEN…  FAST…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graphicFrame>
        <p:nvGraphicFramePr>
          <p:cNvPr id="17" name="Chart 16">
            <a:extLst>
              <a:ext uri="{FF2B5EF4-FFF2-40B4-BE49-F238E27FC236}">
                <a16:creationId xmlns="" xmlns:a16="http://schemas.microsoft.com/office/drawing/2014/main" id="{37EBC732-BDEE-4199-9570-B7BA34022222}"/>
              </a:ext>
            </a:extLst>
          </p:cNvPr>
          <p:cNvGraphicFramePr>
            <a:graphicFrameLocks/>
          </p:cNvGraphicFramePr>
          <p:nvPr/>
        </p:nvGraphicFramePr>
        <p:xfrm>
          <a:off x="1285475" y="1462089"/>
          <a:ext cx="9621049" cy="491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72996EFF-0C0A-46DA-BAF3-76A837B49131}"/>
              </a:ext>
            </a:extLst>
          </p:cNvPr>
          <p:cNvCxnSpPr>
            <a:cxnSpLocks/>
          </p:cNvCxnSpPr>
          <p:nvPr/>
        </p:nvCxnSpPr>
        <p:spPr>
          <a:xfrm>
            <a:off x="4641669" y="1942011"/>
            <a:ext cx="0" cy="3762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412F898-2190-46F5-ACF7-F6ECC3360C83}"/>
              </a:ext>
            </a:extLst>
          </p:cNvPr>
          <p:cNvSpPr/>
          <p:nvPr/>
        </p:nvSpPr>
        <p:spPr>
          <a:xfrm>
            <a:off x="4641669" y="1942011"/>
            <a:ext cx="6043746" cy="3762103"/>
          </a:xfrm>
          <a:prstGeom prst="rect">
            <a:avLst/>
          </a:prstGeom>
          <a:solidFill>
            <a:srgbClr val="9F857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E37AC88-66F5-4074-8A06-A4318D4BA272}"/>
              </a:ext>
            </a:extLst>
          </p:cNvPr>
          <p:cNvSpPr txBox="1"/>
          <p:nvPr/>
        </p:nvSpPr>
        <p:spPr>
          <a:xfrm>
            <a:off x="2905665" y="195429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Actual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8D04BF-3985-4AA4-9D7A-A3FF5A9B2856}"/>
              </a:ext>
            </a:extLst>
          </p:cNvPr>
          <p:cNvSpPr txBox="1"/>
          <p:nvPr/>
        </p:nvSpPr>
        <p:spPr>
          <a:xfrm>
            <a:off x="7161443" y="1954291"/>
            <a:ext cx="1032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Required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C8AE294-A25E-4CA7-A8AE-8DAF78CCC2DE}"/>
              </a:ext>
            </a:extLst>
          </p:cNvPr>
          <p:cNvSpPr/>
          <p:nvPr/>
        </p:nvSpPr>
        <p:spPr>
          <a:xfrm>
            <a:off x="6875417" y="1942010"/>
            <a:ext cx="3809998" cy="3762103"/>
          </a:xfrm>
          <a:prstGeom prst="rect">
            <a:avLst/>
          </a:prstGeom>
          <a:solidFill>
            <a:srgbClr val="9F857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AE0D0FA-4B5D-401D-980D-AD930DA3F000}"/>
              </a:ext>
            </a:extLst>
          </p:cNvPr>
          <p:cNvSpPr/>
          <p:nvPr/>
        </p:nvSpPr>
        <p:spPr>
          <a:xfrm>
            <a:off x="8795657" y="1954291"/>
            <a:ext cx="1889758" cy="3762103"/>
          </a:xfrm>
          <a:prstGeom prst="rect">
            <a:avLst/>
          </a:prstGeom>
          <a:solidFill>
            <a:srgbClr val="9F857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565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CARBON EMISSIONS IN THE UK: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 DRIVERS OF CARBON EMISSIONS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9ABA2AB8-1D74-4542-893B-78BCD9C73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875493"/>
              </p:ext>
            </p:extLst>
          </p:nvPr>
        </p:nvGraphicFramePr>
        <p:xfrm>
          <a:off x="706169" y="1735370"/>
          <a:ext cx="10763019" cy="357631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12688">
                  <a:extLst>
                    <a:ext uri="{9D8B030D-6E8A-4147-A177-3AD203B41FA5}">
                      <a16:colId xmlns="" xmlns:a16="http://schemas.microsoft.com/office/drawing/2014/main" val="1370862946"/>
                    </a:ext>
                  </a:extLst>
                </a:gridCol>
                <a:gridCol w="2778034">
                  <a:extLst>
                    <a:ext uri="{9D8B030D-6E8A-4147-A177-3AD203B41FA5}">
                      <a16:colId xmlns="" xmlns:a16="http://schemas.microsoft.com/office/drawing/2014/main" val="2961501282"/>
                    </a:ext>
                  </a:extLst>
                </a:gridCol>
                <a:gridCol w="4772297">
                  <a:extLst>
                    <a:ext uri="{9D8B030D-6E8A-4147-A177-3AD203B41FA5}">
                      <a16:colId xmlns="" xmlns:a16="http://schemas.microsoft.com/office/drawing/2014/main" val="1654367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Carbon Drivers Identified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961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Seto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2014;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Creutzig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2015; Williams, 2013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Total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Density, Land use mix, Connectivity and Accessibility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168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Baiocchi</a:t>
                      </a:r>
                      <a:r>
                        <a:rPr lang="en-GB" dirty="0"/>
                        <a:t>, 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Total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Unique place-specific factors,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8452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O'Regan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2009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Total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Fuel mix, Distance to nearest larger settlements, Effectiveness of regional services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199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RTPI,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Sustainable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Large and compact settlement patterns tend to make more efficient use of infrastructure networks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525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Minx,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Carbon footprints of human settlements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Consumption based CO</a:t>
                      </a:r>
                      <a:r>
                        <a:rPr lang="en-GB" baseline="-25000" dirty="0"/>
                        <a:t>2</a:t>
                      </a:r>
                      <a:r>
                        <a:rPr lang="en-GB" dirty="0"/>
                        <a:t> emissions higher in Urban areas driven by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57954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09592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75C9491-E2EB-4221-A030-2934A4275E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1" b="5966"/>
          <a:stretch/>
        </p:blipFill>
        <p:spPr>
          <a:xfrm>
            <a:off x="5033554" y="1436268"/>
            <a:ext cx="6831275" cy="51906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COMMUTING CARBON: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 BOTTOM-UP MODEL FOR TRANSPORT CARBON (COMMUTING) FOR EVERY MSOA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7EB5A2D-9CEA-4033-A014-94FB5993E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875" y="2301312"/>
            <a:ext cx="5006033" cy="38427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529C1D3-6EB2-4E66-B5CE-20257A6F5F16}"/>
              </a:ext>
            </a:extLst>
          </p:cNvPr>
          <p:cNvSpPr txBox="1"/>
          <p:nvPr/>
        </p:nvSpPr>
        <p:spPr>
          <a:xfrm>
            <a:off x="399875" y="1788951"/>
            <a:ext cx="511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solidFill>
                  <a:prstClr val="black"/>
                </a:solidFill>
                <a:latin typeface="Calibri"/>
              </a:rPr>
              <a:t>Distribution of transport carbon emissions by MSOA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46465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83C85B-673D-42BD-8D12-0A1155C8D4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00" r="25767"/>
          <a:stretch/>
        </p:blipFill>
        <p:spPr>
          <a:xfrm>
            <a:off x="6701096" y="1045825"/>
            <a:ext cx="5563610" cy="6140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A3A885C-1B33-4DDD-B9F5-F0F8E85F4E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6" b="3936"/>
          <a:stretch/>
        </p:blipFill>
        <p:spPr>
          <a:xfrm>
            <a:off x="112493" y="1524359"/>
            <a:ext cx="6588602" cy="50204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MSOA MODEL FACTORS: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CLEAR GEOGRAPHIC PATTERN IN PLACE-BASED CARBON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088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="" xmlns:a16="http://schemas.microsoft.com/office/drawing/2014/main" id="{8C794DC6-5A7C-4934-B074-36E165D42D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" t="7390" r="4332"/>
          <a:stretch/>
        </p:blipFill>
        <p:spPr>
          <a:xfrm>
            <a:off x="2883714" y="1293239"/>
            <a:ext cx="6140741" cy="63511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MODE SHARE OF BUIILT UP AREAS: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DISTRIBUTION OF MODE SHARE IN THE UK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2" name="Isosceles Triangle 1">
            <a:extLst>
              <a:ext uri="{FF2B5EF4-FFF2-40B4-BE49-F238E27FC236}">
                <a16:creationId xmlns="" xmlns:a16="http://schemas.microsoft.com/office/drawing/2014/main" id="{D188FAD2-5313-4000-8B88-64AB61F04FC9}"/>
              </a:ext>
            </a:extLst>
          </p:cNvPr>
          <p:cNvSpPr/>
          <p:nvPr/>
        </p:nvSpPr>
        <p:spPr>
          <a:xfrm>
            <a:off x="6451076" y="4240516"/>
            <a:ext cx="1701540" cy="1593908"/>
          </a:xfrm>
          <a:prstGeom prst="triangle">
            <a:avLst>
              <a:gd name="adj" fmla="val 50000"/>
            </a:avLst>
          </a:prstGeom>
          <a:solidFill>
            <a:schemeClr val="accent5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83EF3FE-6A61-4FB8-A1E6-7825562585D9}"/>
              </a:ext>
            </a:extLst>
          </p:cNvPr>
          <p:cNvSpPr txBox="1"/>
          <p:nvPr/>
        </p:nvSpPr>
        <p:spPr>
          <a:xfrm>
            <a:off x="8732936" y="1702786"/>
            <a:ext cx="28438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Private vehicle mode share at least 55%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Active travel share at least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Rare for Public Transport to exceed 15% in smaller places</a:t>
            </a:r>
          </a:p>
        </p:txBody>
      </p:sp>
    </p:spTree>
    <p:extLst>
      <p:ext uri="{BB962C8B-B14F-4D97-AF65-F5344CB8AC3E}">
        <p14:creationId xmlns:p14="http://schemas.microsoft.com/office/powerpoint/2010/main" val="1496464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2EEF2CB-F606-4012-8B23-FEBEDC371DD5}"/>
              </a:ext>
            </a:extLst>
          </p:cNvPr>
          <p:cNvSpPr/>
          <p:nvPr/>
        </p:nvSpPr>
        <p:spPr>
          <a:xfrm>
            <a:off x="399875" y="231120"/>
            <a:ext cx="11464954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CONTRIBUTION FROM OTHER PURPOSES: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RELATIONSHIP BETWEEN TRIPS, VEHICLE MILES AND CARBON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A2539165-E131-4CFE-9649-B7D6B2369F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460123"/>
              </p:ext>
            </p:extLst>
          </p:nvPr>
        </p:nvGraphicFramePr>
        <p:xfrm>
          <a:off x="1767840" y="1463399"/>
          <a:ext cx="8474124" cy="4976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6379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46E7A9E8-D50D-4D70-A43A-1B88FF8CA5E4}"/>
              </a:ext>
            </a:extLst>
          </p:cNvPr>
          <p:cNvSpPr/>
          <p:nvPr/>
        </p:nvSpPr>
        <p:spPr>
          <a:xfrm>
            <a:off x="8731203" y="1686726"/>
            <a:ext cx="2908663" cy="22398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LEARNING FROM BEST PRACTICE: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WHAT WE’VE LOOKED AT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="" xmlns:a16="http://schemas.microsoft.com/office/drawing/2014/main" id="{8B3D0B1B-47A2-4352-B205-64B685162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0127627"/>
              </p:ext>
            </p:extLst>
          </p:nvPr>
        </p:nvGraphicFramePr>
        <p:xfrm>
          <a:off x="2252640" y="1518123"/>
          <a:ext cx="7759423" cy="488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07D4FBF-5823-4A00-9AF2-AC6BDAD08406}"/>
              </a:ext>
            </a:extLst>
          </p:cNvPr>
          <p:cNvSpPr txBox="1"/>
          <p:nvPr/>
        </p:nvSpPr>
        <p:spPr>
          <a:xfrm>
            <a:off x="8731203" y="1686726"/>
            <a:ext cx="2908663" cy="369331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Congestion charging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Parking restrictions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20mph zones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Low Traffic Neighbourhoods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Street space reallocation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Car free zones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Parking Levies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Fuel Tax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Walking Infrastructure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Cycling Infrastructure 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Public Transport Infrastructure</a:t>
            </a:r>
          </a:p>
          <a:p>
            <a:r>
              <a:rPr lang="en-GB" dirty="0">
                <a:solidFill>
                  <a:prstClr val="black"/>
                </a:solidFill>
                <a:latin typeface="Calibri"/>
              </a:rPr>
              <a:t>Shared mobility options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42FCAA4-0217-4E5D-B4F9-A7245BD1508D}"/>
              </a:ext>
            </a:extLst>
          </p:cNvPr>
          <p:cNvSpPr txBox="1"/>
          <p:nvPr/>
        </p:nvSpPr>
        <p:spPr>
          <a:xfrm>
            <a:off x="552134" y="1688087"/>
            <a:ext cx="3074411" cy="1754326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Land-use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15-minute neighbourhood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Digital / Homeworking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Digital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Home Deliveries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Freight Consolidation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D246BAF-4EC4-47F2-BACB-D71AFC4BB0C8}"/>
              </a:ext>
            </a:extLst>
          </p:cNvPr>
          <p:cNvSpPr/>
          <p:nvPr/>
        </p:nvSpPr>
        <p:spPr>
          <a:xfrm>
            <a:off x="552133" y="4693257"/>
            <a:ext cx="3074411" cy="129323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Decarbonisation of private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Decarbonisation of Freight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Calibri"/>
              </a:rPr>
              <a:t>Decarbonisation of PT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E1A9FC61-EFBD-4A9B-9100-3BBA78F239A9}"/>
              </a:ext>
            </a:extLst>
          </p:cNvPr>
          <p:cNvCxnSpPr>
            <a:endCxn id="15" idx="3"/>
          </p:cNvCxnSpPr>
          <p:nvPr/>
        </p:nvCxnSpPr>
        <p:spPr>
          <a:xfrm flipH="1" flipV="1">
            <a:off x="3626545" y="2565250"/>
            <a:ext cx="694443" cy="348279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F8EF5B60-FBD6-4CDC-88DE-F9B0FEB6B7EE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8033115" y="2977628"/>
            <a:ext cx="698088" cy="55575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AA4D8189-D299-402D-93F2-190E4C28C57B}"/>
              </a:ext>
            </a:extLst>
          </p:cNvPr>
          <p:cNvCxnSpPr>
            <a:cxnSpLocks/>
          </p:cNvCxnSpPr>
          <p:nvPr/>
        </p:nvCxnSpPr>
        <p:spPr>
          <a:xfrm flipH="1">
            <a:off x="3626545" y="5339876"/>
            <a:ext cx="873737" cy="1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692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LEARNING FROM BEST PRACTICE: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WHAT WE’VE LEARNED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9BF4DC23-F428-4D8E-9CC4-280A6938B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690201"/>
              </p:ext>
            </p:extLst>
          </p:nvPr>
        </p:nvGraphicFramePr>
        <p:xfrm>
          <a:off x="762387" y="1717953"/>
          <a:ext cx="10667225" cy="367791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54746">
                  <a:extLst>
                    <a:ext uri="{9D8B030D-6E8A-4147-A177-3AD203B41FA5}">
                      <a16:colId xmlns="" xmlns:a16="http://schemas.microsoft.com/office/drawing/2014/main" val="1370862946"/>
                    </a:ext>
                  </a:extLst>
                </a:gridCol>
                <a:gridCol w="8412479">
                  <a:extLst>
                    <a:ext uri="{9D8B030D-6E8A-4147-A177-3AD203B41FA5}">
                      <a16:colId xmlns="" xmlns:a16="http://schemas.microsoft.com/office/drawing/2014/main" val="296150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Study / 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Quote or conclusion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961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Piatkowski, 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“interventions aimed at enabling active travel have modest impacts up to 5% at best”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168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Neves, 2015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Individual infrastructure schemes may be unlikely to deliver impact on their 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199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Foletta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Successful case studies often have extensive restrictions within the 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055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Pucher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2008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The key to achieving high levels of cycling appears to be the provision of separate cycling facilities along heavily travelled roads and at intersections </a:t>
                      </a:r>
                      <a:r>
                        <a:rPr lang="en-GB" b="1" dirty="0"/>
                        <a:t>but calming measures are also often needed.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98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Piatkowski, 2017; </a:t>
                      </a:r>
                      <a:r>
                        <a:rPr lang="en-GB" dirty="0" err="1"/>
                        <a:t>Petronuff</a:t>
                      </a:r>
                      <a:r>
                        <a:rPr lang="en-GB" dirty="0"/>
                        <a:t>, 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Deterrents may be more powerful than enablers.  Sticks may be more powerful than carrots.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525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Tight,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Similarly for walking, packages of measures have the potential to be more effective than individual measures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5795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2126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LEARNING FROM BEST PRACTICE: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WHAT WE’VE LEARNED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1FDB558-2AB5-4864-966D-CE36865FE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71"/>
          <a:stretch/>
        </p:blipFill>
        <p:spPr>
          <a:xfrm>
            <a:off x="399875" y="1524359"/>
            <a:ext cx="5505089" cy="3796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B82CBB5-2619-49E8-86C0-412533D1A2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65"/>
          <a:stretch/>
        </p:blipFill>
        <p:spPr>
          <a:xfrm>
            <a:off x="6287038" y="1524359"/>
            <a:ext cx="5443408" cy="37959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28781F2-E3B0-4216-AF18-F74CC046988D}"/>
              </a:ext>
            </a:extLst>
          </p:cNvPr>
          <p:cNvSpPr txBox="1"/>
          <p:nvPr/>
        </p:nvSpPr>
        <p:spPr>
          <a:xfrm>
            <a:off x="1569197" y="5397912"/>
            <a:ext cx="3166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prstClr val="black"/>
                </a:solidFill>
                <a:latin typeface="Calibri"/>
              </a:rPr>
              <a:t>4.2% Mode Share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3C84974-C11D-4626-A8F8-3158C81C15AE}"/>
              </a:ext>
            </a:extLst>
          </p:cNvPr>
          <p:cNvSpPr txBox="1"/>
          <p:nvPr/>
        </p:nvSpPr>
        <p:spPr>
          <a:xfrm>
            <a:off x="8029852" y="5397911"/>
            <a:ext cx="1957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prstClr val="black"/>
                </a:solidFill>
                <a:latin typeface="Calibri"/>
              </a:rPr>
              <a:t>29% Share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92DA259-C57C-4D1B-993C-42691A43AA90}"/>
              </a:ext>
            </a:extLst>
          </p:cNvPr>
          <p:cNvSpPr txBox="1"/>
          <p:nvPr/>
        </p:nvSpPr>
        <p:spPr>
          <a:xfrm>
            <a:off x="399875" y="6006833"/>
            <a:ext cx="5505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/>
              </a:rPr>
              <a:t>“the car clearly is, and will remain, Milton Keynes’ dominant mode”, National Infrastructure Commission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5944A16-B121-4B1C-8342-257AE2AE238D}"/>
              </a:ext>
            </a:extLst>
          </p:cNvPr>
          <p:cNvSpPr txBox="1"/>
          <p:nvPr/>
        </p:nvSpPr>
        <p:spPr>
          <a:xfrm>
            <a:off x="6256198" y="5980549"/>
            <a:ext cx="4366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i="1" dirty="0">
                <a:solidFill>
                  <a:prstClr val="black"/>
                </a:solidFill>
                <a:latin typeface="Calibri"/>
              </a:rPr>
              <a:t>Cycling share for all work journeys by Cambridge Residents</a:t>
            </a:r>
          </a:p>
        </p:txBody>
      </p:sp>
    </p:spTree>
    <p:extLst>
      <p:ext uri="{BB962C8B-B14F-4D97-AF65-F5344CB8AC3E}">
        <p14:creationId xmlns:p14="http://schemas.microsoft.com/office/powerpoint/2010/main" val="40420119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rgbClr val="F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CONCLUSIONS: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A VICIOUS CIRCLE NEEDS TO BE ADDRESSED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941A758C-9C4B-48A9-8944-24D8AB842B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501257"/>
              </p:ext>
            </p:extLst>
          </p:nvPr>
        </p:nvGraphicFramePr>
        <p:xfrm>
          <a:off x="1692367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76E65AC-6639-4D70-ACE3-E1D66C2EFAC7}"/>
              </a:ext>
            </a:extLst>
          </p:cNvPr>
          <p:cNvSpPr txBox="1"/>
          <p:nvPr/>
        </p:nvSpPr>
        <p:spPr>
          <a:xfrm>
            <a:off x="4562578" y="3643459"/>
            <a:ext cx="2387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  <a:latin typeface="Calibri"/>
              </a:rPr>
              <a:t>Vicious Circle</a:t>
            </a:r>
          </a:p>
        </p:txBody>
      </p:sp>
    </p:spTree>
    <p:extLst>
      <p:ext uri="{BB962C8B-B14F-4D97-AF65-F5344CB8AC3E}">
        <p14:creationId xmlns:p14="http://schemas.microsoft.com/office/powerpoint/2010/main" val="2500382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rgbClr val="F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CONCLUSIONS: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A VICIOUS CIRCLE NEEDS TO BE ADDRESSED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941A758C-9C4B-48A9-8944-24D8AB842B9E}"/>
              </a:ext>
            </a:extLst>
          </p:cNvPr>
          <p:cNvGraphicFramePr/>
          <p:nvPr/>
        </p:nvGraphicFramePr>
        <p:xfrm>
          <a:off x="1692367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76E65AC-6639-4D70-ACE3-E1D66C2EFAC7}"/>
              </a:ext>
            </a:extLst>
          </p:cNvPr>
          <p:cNvSpPr txBox="1"/>
          <p:nvPr/>
        </p:nvSpPr>
        <p:spPr>
          <a:xfrm>
            <a:off x="4562578" y="3643459"/>
            <a:ext cx="2387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  <a:latin typeface="Calibri"/>
              </a:rPr>
              <a:t>Vicious Circle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D3EECC0-22BA-4C3D-902B-3CE3CC47151F}"/>
              </a:ext>
            </a:extLst>
          </p:cNvPr>
          <p:cNvSpPr txBox="1"/>
          <p:nvPr/>
        </p:nvSpPr>
        <p:spPr>
          <a:xfrm>
            <a:off x="6517205" y="4819019"/>
            <a:ext cx="11352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500" dirty="0">
                <a:solidFill>
                  <a:srgbClr val="FF0000"/>
                </a:solidFill>
                <a:latin typeface="Wingdings 2" panose="05020102010507070707" pitchFamily="18" charset="2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7416691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rgbClr val="F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CONCLUSIONS: </a:t>
            </a:r>
            <a:r>
              <a:rPr lang="en-GB" sz="2400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A VICIOUS CIRCLE NEEDS TO BE ADDRESSED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941A758C-9C4B-48A9-8944-24D8AB842B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3435574"/>
              </p:ext>
            </p:extLst>
          </p:nvPr>
        </p:nvGraphicFramePr>
        <p:xfrm>
          <a:off x="1692367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76E65AC-6639-4D70-ACE3-E1D66C2EFAC7}"/>
              </a:ext>
            </a:extLst>
          </p:cNvPr>
          <p:cNvSpPr txBox="1"/>
          <p:nvPr/>
        </p:nvSpPr>
        <p:spPr>
          <a:xfrm>
            <a:off x="4447963" y="3669585"/>
            <a:ext cx="261680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  <a:latin typeface="Calibri"/>
              </a:rPr>
              <a:t>Virtuous Circle</a:t>
            </a:r>
          </a:p>
        </p:txBody>
      </p:sp>
    </p:spTree>
    <p:extLst>
      <p:ext uri="{BB962C8B-B14F-4D97-AF65-F5344CB8AC3E}">
        <p14:creationId xmlns:p14="http://schemas.microsoft.com/office/powerpoint/2010/main" val="4131499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8712BAE-D726-48D5-84D8-730CAF36E1D2}"/>
              </a:ext>
            </a:extLst>
          </p:cNvPr>
          <p:cNvSpPr/>
          <p:nvPr/>
        </p:nvSpPr>
        <p:spPr>
          <a:xfrm>
            <a:off x="5943599" y="0"/>
            <a:ext cx="6321106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36EE501-E5AA-42C8-B5C5-56FC3FF3DC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7415EFE9-A517-458D-84E1-7E4535971F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041" y="1064229"/>
            <a:ext cx="5710825" cy="4151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28B497AC-2AC8-4CC1-A35E-8D9E36CF8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5" y="2241361"/>
            <a:ext cx="3627721" cy="20704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B901BA-580B-4520-B7B0-3CF2EAE4618E}"/>
              </a:ext>
            </a:extLst>
          </p:cNvPr>
          <p:cNvSpPr txBox="1"/>
          <p:nvPr/>
        </p:nvSpPr>
        <p:spPr>
          <a:xfrm>
            <a:off x="1366138" y="5646305"/>
            <a:ext cx="3113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prstClr val="black"/>
                </a:solidFill>
                <a:latin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info@cityscience.com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GB" sz="1400" dirty="0">
                <a:solidFill>
                  <a:prstClr val="black"/>
                </a:solidFill>
                <a:latin typeface="Calibri"/>
              </a:rPr>
              <a:t>@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CityScienceUK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GB" sz="1400" dirty="0">
                <a:solidFill>
                  <a:prstClr val="black"/>
                </a:solidFill>
                <a:latin typeface="Calibri"/>
              </a:rPr>
              <a:t>www.cityscience.com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9EF192D-E584-44AF-8E9F-366C9E13CBE6}"/>
              </a:ext>
            </a:extLst>
          </p:cNvPr>
          <p:cNvSpPr txBox="1"/>
          <p:nvPr/>
        </p:nvSpPr>
        <p:spPr>
          <a:xfrm>
            <a:off x="1366138" y="4544627"/>
            <a:ext cx="311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394C6C"/>
                </a:solidFill>
                <a:latin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loa@cityscience.com</a:t>
            </a:r>
            <a:endParaRPr lang="en-GB" dirty="0">
              <a:solidFill>
                <a:srgbClr val="394C6C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886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18EB85E-BB31-4F10-A5DD-BD34E9CA9835}"/>
              </a:ext>
            </a:extLst>
          </p:cNvPr>
          <p:cNvSpPr/>
          <p:nvPr/>
        </p:nvSpPr>
        <p:spPr>
          <a:xfrm>
            <a:off x="0" y="0"/>
            <a:ext cx="12264705" cy="1293239"/>
          </a:xfrm>
          <a:prstGeom prst="rect">
            <a:avLst/>
          </a:prstGeom>
          <a:solidFill>
            <a:srgbClr val="F29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1AEB607-F94A-4F4A-BE97-BD99747A5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433" y="5885901"/>
            <a:ext cx="1714567" cy="9785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6062568-FF55-4841-8C35-348B487E6423}"/>
              </a:ext>
            </a:extLst>
          </p:cNvPr>
          <p:cNvSpPr/>
          <p:nvPr/>
        </p:nvSpPr>
        <p:spPr>
          <a:xfrm>
            <a:off x="399875" y="231120"/>
            <a:ext cx="1146495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GB" sz="2400" b="1" spc="300" dirty="0">
                <a:solidFill>
                  <a:prstClr val="white"/>
                </a:solidFill>
                <a:latin typeface="Roboto Condensed Light"/>
                <a:ea typeface="Roboto" panose="02000000000000000000" pitchFamily="2" charset="0"/>
                <a:cs typeface="Roboto" panose="02000000000000000000" pitchFamily="2" charset="0"/>
              </a:rPr>
              <a:t>APPENDIX:</a:t>
            </a:r>
            <a:endParaRPr lang="en-GB" sz="2400" spc="300" dirty="0">
              <a:solidFill>
                <a:prstClr val="white"/>
              </a:solidFill>
              <a:latin typeface="Roboto Condensed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A77977F-20D7-4D99-A4EE-974947376D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2" y="1375961"/>
            <a:ext cx="5972175" cy="4708525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79E828E-BFAA-4AFA-AAAB-2E742FCA38D4}"/>
              </a:ext>
            </a:extLst>
          </p:cNvPr>
          <p:cNvSpPr txBox="1"/>
          <p:nvPr/>
        </p:nvSpPr>
        <p:spPr>
          <a:xfrm>
            <a:off x="2304935" y="6167209"/>
            <a:ext cx="7654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 Cost Evolution by Mode Compared to RPI, Source – Dempsey, 2018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32594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3915"/>
            <a:ext cx="10515600" cy="209404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chemeClr val="bg1"/>
                </a:solidFill>
                <a:latin typeface="Futura Book"/>
                <a:cs typeface="Futura Book"/>
              </a:rPr>
              <a:t>Questions &amp; Answers</a:t>
            </a:r>
          </a:p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Chair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: </a:t>
            </a: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b="1" dirty="0" err="1" smtClean="0">
                <a:solidFill>
                  <a:schemeClr val="bg1"/>
                </a:solidFill>
                <a:latin typeface="Futura Book"/>
                <a:cs typeface="Futura Book"/>
              </a:rPr>
              <a:t>Selaine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Saxby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MP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Co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-Chair, All Party Cycling and Walking Group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441845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Ian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Philips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Senior Research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Fellow, Institute for Transport Studies, University of Leeds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96353" y="4428631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Dr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Futura Book"/>
                <a:cs typeface="Futura Book"/>
              </a:rPr>
              <a:t>Llinos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Brown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Research Fellow, Institute for Transport Studies, University of Leeds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82974" y="437792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Susan Claris,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Transport Planner, </a:t>
            </a: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Arup</a:t>
            </a:r>
          </a:p>
          <a:p>
            <a:pPr marL="0" indent="0" algn="ctr">
              <a:buNone/>
            </a:pP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55507" y="4606901"/>
            <a:ext cx="2682836" cy="199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Laurence Oakes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Ash</a:t>
            </a: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CEO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, City </a:t>
            </a: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Science</a:t>
            </a:r>
          </a:p>
          <a:p>
            <a:pPr marL="0" indent="0" algn="ctr">
              <a:buNone/>
            </a:pP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  <a:p>
            <a:pPr marL="0" indent="0" algn="ctr">
              <a:buNone/>
            </a:pPr>
            <a:r>
              <a:rPr lang="en-US" sz="1800" dirty="0" smtClean="0">
                <a:solidFill>
                  <a:schemeClr val="bg1"/>
                </a:solidFill>
                <a:latin typeface="Futura Book"/>
                <a:cs typeface="Futura Book"/>
              </a:rPr>
              <a:t> </a:t>
            </a:r>
            <a:endParaRPr lang="en-US" sz="1800" dirty="0">
              <a:solidFill>
                <a:schemeClr val="bg1"/>
              </a:solidFill>
              <a:latin typeface="Futura Book"/>
              <a:cs typeface="Futura Book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548140" y="4337394"/>
            <a:ext cx="2441195" cy="2301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Futura Book"/>
                <a:cs typeface="Futura Book"/>
              </a:rPr>
              <a:t>Ruth Cadbury </a:t>
            </a:r>
            <a:r>
              <a:rPr lang="en-US" sz="1800" b="1" dirty="0" smtClean="0">
                <a:solidFill>
                  <a:schemeClr val="bg1"/>
                </a:solidFill>
                <a:latin typeface="Futura Book"/>
                <a:cs typeface="Futura Book"/>
              </a:rPr>
              <a:t>MP </a:t>
            </a:r>
            <a:r>
              <a:rPr lang="en-US" sz="1800" dirty="0">
                <a:solidFill>
                  <a:schemeClr val="bg1"/>
                </a:solidFill>
                <a:latin typeface="Futura Book"/>
                <a:cs typeface="Futura Book"/>
              </a:rPr>
              <a:t>Co-Chair, All Party Group for Cycling and Walking</a:t>
            </a:r>
          </a:p>
        </p:txBody>
      </p:sp>
    </p:spTree>
    <p:extLst>
      <p:ext uri="{BB962C8B-B14F-4D97-AF65-F5344CB8AC3E}">
        <p14:creationId xmlns:p14="http://schemas.microsoft.com/office/powerpoint/2010/main" val="44025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505"/>
            <a:ext cx="10515600" cy="360545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>Ruth Cadbury </a:t>
            </a:r>
            <a:r>
              <a:rPr lang="en-US" sz="3600" b="1" dirty="0" smtClean="0">
                <a:solidFill>
                  <a:schemeClr val="bg1"/>
                </a:solidFill>
                <a:latin typeface="Futura Book"/>
                <a:cs typeface="Futura Book"/>
              </a:rPr>
              <a:t>MP</a:t>
            </a:r>
            <a: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  <a:t/>
            </a:r>
            <a:br>
              <a:rPr lang="en-US" sz="3600" b="1" dirty="0">
                <a:solidFill>
                  <a:schemeClr val="bg1"/>
                </a:solidFill>
                <a:latin typeface="Futura Book"/>
                <a:cs typeface="Futura Book"/>
              </a:rPr>
            </a:br>
            <a:r>
              <a:rPr lang="en-US" sz="3600" dirty="0" smtClean="0">
                <a:solidFill>
                  <a:schemeClr val="bg1"/>
                </a:solidFill>
                <a:latin typeface="Futura Book"/>
                <a:cs typeface="Futura Book"/>
              </a:rPr>
              <a:t>Co</a:t>
            </a:r>
            <a:r>
              <a:rPr lang="en-US" sz="3600" dirty="0">
                <a:solidFill>
                  <a:schemeClr val="bg1"/>
                </a:solidFill>
                <a:latin typeface="Futura Book"/>
                <a:cs typeface="Futura Book"/>
              </a:rPr>
              <a:t>-Chair, All Party Cycling and Walking Group</a:t>
            </a:r>
          </a:p>
        </p:txBody>
      </p:sp>
    </p:spTree>
    <p:extLst>
      <p:ext uri="{BB962C8B-B14F-4D97-AF65-F5344CB8AC3E}">
        <p14:creationId xmlns:p14="http://schemas.microsoft.com/office/powerpoint/2010/main" val="1638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38063"/>
            <a:ext cx="10515600" cy="3338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solidFill>
                  <a:schemeClr val="bg1"/>
                </a:solidFill>
                <a:latin typeface="Futura Book"/>
                <a:cs typeface="Futura Book"/>
              </a:rPr>
              <a:t>APPGCW Investing in cycling and walking to achieve net zero</a:t>
            </a:r>
          </a:p>
        </p:txBody>
      </p:sp>
    </p:spTree>
    <p:extLst>
      <p:ext uri="{BB962C8B-B14F-4D97-AF65-F5344CB8AC3E}">
        <p14:creationId xmlns:p14="http://schemas.microsoft.com/office/powerpoint/2010/main" val="398891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644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2.4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2.4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2.4|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2.4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:9 presentation template">
  <a:themeElements>
    <a:clrScheme name="Arup Orange - NEW2">
      <a:dk1>
        <a:srgbClr val="000000"/>
      </a:dk1>
      <a:lt1>
        <a:srgbClr val="FFFFFF"/>
      </a:lt1>
      <a:dk2>
        <a:srgbClr val="D2D2D2"/>
      </a:dk2>
      <a:lt2>
        <a:srgbClr val="828282"/>
      </a:lt2>
      <a:accent1>
        <a:srgbClr val="D22D7D"/>
      </a:accent1>
      <a:accent2>
        <a:srgbClr val="F05023"/>
      </a:accent2>
      <a:accent3>
        <a:srgbClr val="28AAE1"/>
      </a:accent3>
      <a:accent4>
        <a:srgbClr val="696EB4"/>
      </a:accent4>
      <a:accent5>
        <a:srgbClr val="FA9B1E"/>
      </a:accent5>
      <a:accent6>
        <a:srgbClr val="28AF73"/>
      </a:accent6>
      <a:hlink>
        <a:srgbClr val="7F7F7F"/>
      </a:hlink>
      <a:folHlink>
        <a:srgbClr val="7F7F7F"/>
      </a:folHlink>
    </a:clrScheme>
    <a:fontScheme name="ArupThemeFonts_19June2010">
      <a:majorFont>
        <a:latin typeface="Times New Roman"/>
        <a:ea typeface=""/>
        <a:cs typeface="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AGAM09_Template_Final_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AM09_Template_Final_Final 13">
        <a:dk1>
          <a:srgbClr val="000000"/>
        </a:dk1>
        <a:lt1>
          <a:srgbClr val="FFFFFF"/>
        </a:lt1>
        <a:dk2>
          <a:srgbClr val="000000"/>
        </a:dk2>
        <a:lt2>
          <a:srgbClr val="B1B3B6"/>
        </a:lt2>
        <a:accent1>
          <a:srgbClr val="FFB60F"/>
        </a:accent1>
        <a:accent2>
          <a:srgbClr val="D1005D"/>
        </a:accent2>
        <a:accent3>
          <a:srgbClr val="FFFFFF"/>
        </a:accent3>
        <a:accent4>
          <a:srgbClr val="000000"/>
        </a:accent4>
        <a:accent5>
          <a:srgbClr val="FFD7AA"/>
        </a:accent5>
        <a:accent6>
          <a:srgbClr val="BD0053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AM09_Template_Final_Final 14">
        <a:dk1>
          <a:srgbClr val="000000"/>
        </a:dk1>
        <a:lt1>
          <a:srgbClr val="FFFFFF"/>
        </a:lt1>
        <a:dk2>
          <a:srgbClr val="000000"/>
        </a:dk2>
        <a:lt2>
          <a:srgbClr val="B1B3B6"/>
        </a:lt2>
        <a:accent1>
          <a:srgbClr val="FF3399"/>
        </a:accent1>
        <a:accent2>
          <a:srgbClr val="FF7DBE"/>
        </a:accent2>
        <a:accent3>
          <a:srgbClr val="FFFFFF"/>
        </a:accent3>
        <a:accent4>
          <a:srgbClr val="000000"/>
        </a:accent4>
        <a:accent5>
          <a:srgbClr val="FFADCA"/>
        </a:accent5>
        <a:accent6>
          <a:srgbClr val="E771AC"/>
        </a:accent6>
        <a:hlink>
          <a:srgbClr val="FF97CB"/>
        </a:hlink>
        <a:folHlink>
          <a:srgbClr val="FFCD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City Science Pallette">
      <a:dk1>
        <a:sysClr val="windowText" lastClr="000000"/>
      </a:dk1>
      <a:lt1>
        <a:sysClr val="window" lastClr="FFFFFF"/>
      </a:lt1>
      <a:dk2>
        <a:srgbClr val="394C6C"/>
      </a:dk2>
      <a:lt2>
        <a:srgbClr val="E7E6E6"/>
      </a:lt2>
      <a:accent1>
        <a:srgbClr val="9F8570"/>
      </a:accent1>
      <a:accent2>
        <a:srgbClr val="D3DA3D"/>
      </a:accent2>
      <a:accent3>
        <a:srgbClr val="89C0B7"/>
      </a:accent3>
      <a:accent4>
        <a:srgbClr val="394C6C"/>
      </a:accent4>
      <a:accent5>
        <a:srgbClr val="F2979A"/>
      </a:accent5>
      <a:accent6>
        <a:srgbClr val="FFFFFF"/>
      </a:accent6>
      <a:hlink>
        <a:srgbClr val="89C0B7"/>
      </a:hlink>
      <a:folHlink>
        <a:srgbClr val="9F857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ity Science Pallette">
    <a:dk1>
      <a:sysClr val="windowText" lastClr="000000"/>
    </a:dk1>
    <a:lt1>
      <a:sysClr val="window" lastClr="FFFFFF"/>
    </a:lt1>
    <a:dk2>
      <a:srgbClr val="394C6C"/>
    </a:dk2>
    <a:lt2>
      <a:srgbClr val="E7E6E6"/>
    </a:lt2>
    <a:accent1>
      <a:srgbClr val="9F8570"/>
    </a:accent1>
    <a:accent2>
      <a:srgbClr val="D3DA3D"/>
    </a:accent2>
    <a:accent3>
      <a:srgbClr val="89C0B7"/>
    </a:accent3>
    <a:accent4>
      <a:srgbClr val="394C6C"/>
    </a:accent4>
    <a:accent5>
      <a:srgbClr val="F2979A"/>
    </a:accent5>
    <a:accent6>
      <a:srgbClr val="FFFFFF"/>
    </a:accent6>
    <a:hlink>
      <a:srgbClr val="89C0B7"/>
    </a:hlink>
    <a:folHlink>
      <a:srgbClr val="9F857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ity Science Pallette">
    <a:dk1>
      <a:sysClr val="windowText" lastClr="000000"/>
    </a:dk1>
    <a:lt1>
      <a:sysClr val="window" lastClr="FFFFFF"/>
    </a:lt1>
    <a:dk2>
      <a:srgbClr val="394C6C"/>
    </a:dk2>
    <a:lt2>
      <a:srgbClr val="E7E6E6"/>
    </a:lt2>
    <a:accent1>
      <a:srgbClr val="9F8570"/>
    </a:accent1>
    <a:accent2>
      <a:srgbClr val="D3DA3D"/>
    </a:accent2>
    <a:accent3>
      <a:srgbClr val="89C0B7"/>
    </a:accent3>
    <a:accent4>
      <a:srgbClr val="394C6C"/>
    </a:accent4>
    <a:accent5>
      <a:srgbClr val="F2979A"/>
    </a:accent5>
    <a:accent6>
      <a:srgbClr val="FFFFFF"/>
    </a:accent6>
    <a:hlink>
      <a:srgbClr val="89C0B7"/>
    </a:hlink>
    <a:folHlink>
      <a:srgbClr val="9F857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1786</Words>
  <Application>Microsoft Macintosh PowerPoint</Application>
  <PresentationFormat>Widescreen</PresentationFormat>
  <Paragraphs>399</Paragraphs>
  <Slides>54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72" baseType="lpstr">
      <vt:lpstr>Arial</vt:lpstr>
      <vt:lpstr>Calibri</vt:lpstr>
      <vt:lpstr>Calibri Light</vt:lpstr>
      <vt:lpstr>Century Gothic</vt:lpstr>
      <vt:lpstr>Futura Book</vt:lpstr>
      <vt:lpstr>Lucida Grande</vt:lpstr>
      <vt:lpstr>ＭＳ Ｐゴシック</vt:lpstr>
      <vt:lpstr>Roboto</vt:lpstr>
      <vt:lpstr>Roboto Condensed Light</vt:lpstr>
      <vt:lpstr>Times</vt:lpstr>
      <vt:lpstr>Times New Roman</vt:lpstr>
      <vt:lpstr>Wingdings</vt:lpstr>
      <vt:lpstr>Wingdings 2</vt:lpstr>
      <vt:lpstr>Office Theme</vt:lpstr>
      <vt:lpstr>16:9 presentation template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 title slide</vt:lpstr>
      <vt:lpstr>Full sized image slide</vt:lpstr>
      <vt:lpstr>Text hierarchy and formatting information slide</vt:lpstr>
      <vt:lpstr>Text hierarchy and formatting information slide</vt:lpstr>
      <vt:lpstr>How to display schools and/or Faculties in your slides</vt:lpstr>
      <vt:lpstr>Text hierarchy and formatting information slide</vt:lpstr>
      <vt:lpstr>PowerPoint Presentation</vt:lpstr>
      <vt:lpstr>Cycling for Everyone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Dickinson</dc:creator>
  <cp:lastModifiedBy>Microsoft Office User</cp:lastModifiedBy>
  <cp:revision>34</cp:revision>
  <dcterms:created xsi:type="dcterms:W3CDTF">2017-03-28T10:31:45Z</dcterms:created>
  <dcterms:modified xsi:type="dcterms:W3CDTF">2020-11-05T18:24:00Z</dcterms:modified>
</cp:coreProperties>
</file>